
<file path=[Content_Types].xml><?xml version="1.0" encoding="utf-8"?>
<Types xmlns="http://schemas.openxmlformats.org/package/2006/content-types">
  <Default Extension="bin" ContentType="application/vnd.openxmlformats-officedocument.presentationml.printerSettings"/>
  <Default Extension="gif" ContentType="image/gif"/>
  <Override PartName="/ppt/slides/slide14.xml" ContentType="application/vnd.openxmlformats-officedocument.presentationml.slide+xml"/>
  <Default Extension="rels" ContentType="application/vnd.openxmlformats-package.relationships+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15.xml" ContentType="application/vnd.openxmlformats-officedocument.presentationml.slide+xml"/>
  <Default Extension="tiff" ContentType="image/tiff"/>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42" r:id="rId1"/>
  </p:sldMasterIdLst>
  <p:sldIdLst>
    <p:sldId id="256" r:id="rId2"/>
    <p:sldId id="265" r:id="rId3"/>
    <p:sldId id="328" r:id="rId4"/>
    <p:sldId id="336" r:id="rId5"/>
    <p:sldId id="322" r:id="rId6"/>
    <p:sldId id="355" r:id="rId7"/>
    <p:sldId id="332" r:id="rId8"/>
    <p:sldId id="281" r:id="rId9"/>
    <p:sldId id="339" r:id="rId10"/>
    <p:sldId id="338" r:id="rId11"/>
    <p:sldId id="273" r:id="rId12"/>
    <p:sldId id="353" r:id="rId13"/>
    <p:sldId id="272" r:id="rId14"/>
    <p:sldId id="266" r:id="rId15"/>
    <p:sldId id="356" r:id="rId16"/>
    <p:sldId id="343" r:id="rId17"/>
    <p:sldId id="351" r:id="rId18"/>
    <p:sldId id="277" r:id="rId19"/>
    <p:sldId id="257" r:id="rId20"/>
    <p:sldId id="270" r:id="rId21"/>
    <p:sldId id="271" r:id="rId22"/>
    <p:sldId id="279" r:id="rId23"/>
    <p:sldId id="349" r:id="rId24"/>
    <p:sldId id="267" r:id="rId25"/>
    <p:sldId id="300" r:id="rId26"/>
    <p:sldId id="269" r:id="rId27"/>
    <p:sldId id="329" r:id="rId28"/>
    <p:sldId id="350" r:id="rId29"/>
    <p:sldId id="341" r:id="rId30"/>
    <p:sldId id="330" r:id="rId31"/>
    <p:sldId id="331" r:id="rId32"/>
    <p:sldId id="287" r:id="rId33"/>
    <p:sldId id="318" r:id="rId34"/>
    <p:sldId id="312" r:id="rId35"/>
    <p:sldId id="296" r:id="rId36"/>
    <p:sldId id="327" r:id="rId37"/>
    <p:sldId id="321" r:id="rId38"/>
    <p:sldId id="311" r:id="rId39"/>
    <p:sldId id="303" r:id="rId40"/>
    <p:sldId id="293" r:id="rId41"/>
    <p:sldId id="326" r:id="rId42"/>
    <p:sldId id="292" r:id="rId43"/>
    <p:sldId id="284" r:id="rId44"/>
    <p:sldId id="304" r:id="rId45"/>
    <p:sldId id="295" r:id="rId46"/>
    <p:sldId id="289" r:id="rId47"/>
    <p:sldId id="298" r:id="rId48"/>
    <p:sldId id="276" r:id="rId49"/>
    <p:sldId id="275" r:id="rId50"/>
    <p:sldId id="302" r:id="rId51"/>
    <p:sldId id="306" r:id="rId52"/>
    <p:sldId id="307" r:id="rId53"/>
    <p:sldId id="308" r:id="rId54"/>
    <p:sldId id="309" r:id="rId55"/>
    <p:sldId id="259" r:id="rId56"/>
    <p:sldId id="260" r:id="rId57"/>
    <p:sldId id="262" r:id="rId58"/>
    <p:sldId id="263" r:id="rId59"/>
    <p:sldId id="261" r:id="rId60"/>
    <p:sldId id="258" r:id="rId61"/>
    <p:sldId id="268"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885" autoAdjust="0"/>
    <p:restoredTop sz="88655" autoAdjust="0"/>
  </p:normalViewPr>
  <p:slideViewPr>
    <p:cSldViewPr snapToObjects="1">
      <p:cViewPr varScale="1">
        <p:scale>
          <a:sx n="146" d="100"/>
          <a:sy n="146" d="100"/>
        </p:scale>
        <p:origin x="-136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8C943D1-92EE-446E-9787-985E4F9B231F}" type="datetimeFigureOut">
              <a:rPr lang="en-US" smtClean="0"/>
              <a:pPr/>
              <a:t>8/6/16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C41667-7291-42E8-B00B-345BA5840895}" type="slidenum">
              <a:rPr lang="en-US" smtClean="0"/>
              <a:pPr/>
              <a:t>‹#›</a:t>
            </a:fld>
            <a:endParaRPr lang="en-US"/>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US"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5E76C-FA90-264B-B48D-E1136A14A510}" type="datetimeFigureOut">
              <a:rPr lang="en-US" smtClean="0"/>
              <a:pPr/>
              <a:t>8/6/16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C7F6C-7098-D145-8590-4C9625F0D9E4}" type="slidenum">
              <a:rPr lang="en-US" smtClean="0"/>
              <a:pPr/>
              <a:t>‹#›</a:t>
            </a:fld>
            <a:endParaRPr lang="en-US"/>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545E76C-FA90-264B-B48D-E1136A14A510}" type="datetimeFigureOut">
              <a:rPr lang="en-US" smtClean="0"/>
              <a:pPr/>
              <a:t>8/6/16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C7F6C-7098-D145-8590-4C9625F0D9E4}" type="slidenum">
              <a:rPr lang="en-US" smtClean="0"/>
              <a:pPr/>
              <a:t>‹#›</a:t>
            </a:fld>
            <a:endParaRPr lang="en-US"/>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4545E76C-FA90-264B-B48D-E1136A14A510}" type="datetimeFigureOut">
              <a:rPr lang="en-US" smtClean="0"/>
              <a:pPr/>
              <a:t>8/6/16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C7F6C-7098-D145-8590-4C9625F0D9E4}" type="slidenum">
              <a:rPr lang="en-US" smtClean="0"/>
              <a:pPr/>
              <a:t>‹#›</a:t>
            </a:fld>
            <a:endParaRPr lang="en-US"/>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545E76C-FA90-264B-B48D-E1136A14A510}" type="datetimeFigureOut">
              <a:rPr lang="en-US" smtClean="0"/>
              <a:pPr/>
              <a:t>8/6/16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C7F6C-7098-D145-8590-4C9625F0D9E4}" type="slidenum">
              <a:rPr lang="en-US" smtClean="0"/>
              <a:pPr/>
              <a:t>‹#›</a:t>
            </a:fld>
            <a:endParaRPr lang="en-US"/>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US"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256E5D1F-5403-44D8-A991-BD1FAB9FD03A}" type="datetime1">
              <a:rPr lang="en-US" smtClean="0"/>
              <a:pPr/>
              <a:t>8/6/16</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r>
              <a:rPr lang="en-US" smtClean="0"/>
              <a:t>
              </a:t>
            </a:r>
            <a:endParaRPr lang="en-US"/>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6D262D-4886-4956-9257-8B28C6108158}" type="datetime1">
              <a:rPr lang="en-US" smtClean="0"/>
              <a:pPr/>
              <a:t>8/6/16</a:t>
            </a:fld>
            <a:endParaRPr lang="en-US"/>
          </a:p>
        </p:txBody>
      </p:sp>
      <p:sp>
        <p:nvSpPr>
          <p:cNvPr id="5" name="Footer Placeholder 4"/>
          <p:cNvSpPr>
            <a:spLocks noGrp="1"/>
          </p:cNvSpPr>
          <p:nvPr>
            <p:ph type="ftr" sz="quarter" idx="11"/>
          </p:nvPr>
        </p:nvSpPr>
        <p:spPr/>
        <p:txBody>
          <a:bodyPr/>
          <a:lstStyle/>
          <a:p>
            <a:r>
              <a:rPr lang="en-US" smtClean="0"/>
              <a:t>
              </a:t>
            </a:r>
            <a:endParaRPr lang="en-US"/>
          </a:p>
        </p:txBody>
      </p:sp>
      <p:sp>
        <p:nvSpPr>
          <p:cNvPr id="6" name="Slide Number Placeholder 5"/>
          <p:cNvSpPr>
            <a:spLocks noGrp="1"/>
          </p:cNvSpPr>
          <p:nvPr>
            <p:ph type="sldNum" sz="quarter" idx="12"/>
          </p:nvPr>
        </p:nvSpPr>
        <p:spPr/>
        <p:txBody>
          <a:bodyPr/>
          <a:lstStyle/>
          <a:p>
            <a:fld id="{9E519841-B96A-4DD9-B158-9961937F6A4E}" type="slidenum">
              <a:rPr lang="en-US" smtClean="0"/>
              <a:pPr/>
              <a:t>‹#›</a:t>
            </a:fld>
            <a:endParaRPr lang="en-US"/>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545E76C-FA90-264B-B48D-E1136A14A510}" type="datetimeFigureOut">
              <a:rPr lang="en-US" smtClean="0"/>
              <a:pPr/>
              <a:t>8/6/16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C7F6C-7098-D145-8590-4C9625F0D9E4}" type="slidenum">
              <a:rPr lang="en-US" smtClean="0"/>
              <a:pPr/>
              <a:t>‹#›</a:t>
            </a:fld>
            <a:endParaRPr lang="en-US"/>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545E76C-FA90-264B-B48D-E1136A14A510}" type="datetimeFigureOut">
              <a:rPr lang="en-US" smtClean="0"/>
              <a:pPr/>
              <a:t>8/6/16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C7F6C-7098-D145-8590-4C9625F0D9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545E76C-FA90-264B-B48D-E1136A14A510}" type="datetimeFigureOut">
              <a:rPr lang="en-US" smtClean="0"/>
              <a:pPr/>
              <a:t>8/6/16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C7F6C-7098-D145-8590-4C9625F0D9E4}" type="slidenum">
              <a:rPr lang="en-US" smtClean="0"/>
              <a:pPr/>
              <a:t>‹#›</a:t>
            </a:fld>
            <a:endParaRPr lang="en-US"/>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45E76C-FA90-264B-B48D-E1136A14A510}" type="datetimeFigureOut">
              <a:rPr lang="en-US" smtClean="0"/>
              <a:pPr/>
              <a:t>8/6/16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C7F6C-7098-D145-8590-4C9625F0D9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45E76C-FA90-264B-B48D-E1136A14A510}" type="datetimeFigureOut">
              <a:rPr lang="en-US" smtClean="0"/>
              <a:pPr/>
              <a:t>8/6/16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C7F6C-7098-D145-8590-4C9625F0D9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5E76C-FA90-264B-B48D-E1136A14A510}" type="datetimeFigureOut">
              <a:rPr lang="en-US" smtClean="0"/>
              <a:pPr/>
              <a:t>8/6/16</a:t>
            </a:fld>
            <a:endParaRPr lang="en-US"/>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7FC7F6C-7098-D145-8590-4C9625F0D9E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3.pd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turalclimatechange.u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turalclimatechange.u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hyperlink" Target="http://www.fas.org/man/dod-101/sys/ac/c-17.htm" TargetMode="External"/><Relationship Id="rId5" Type="http://schemas.openxmlformats.org/officeDocument/2006/relationships/hyperlink" Target="https://www.cia.gov/cia/publications/factbook/geos/zh.html" TargetMode="External"/><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Owl" TargetMode="External"/><Relationship Id="rId4" Type="http://schemas.openxmlformats.org/officeDocument/2006/relationships/hyperlink" Target="http://www.af.mil/weekinphotos/060526-03.html" TargetMode="External"/><Relationship Id="rId5" Type="http://schemas.openxmlformats.org/officeDocument/2006/relationships/hyperlink" Target="https://www.cia.gov/cia/publications/factbook/geos/zh.html" TargetMode="External"/><Relationship Id="rId6" Type="http://schemas.openxmlformats.org/officeDocument/2006/relationships/hyperlink" Target="http://www.fas.org/man/dod-101/sys/ac/c-17.htm" TargetMode="External"/><Relationship Id="rId7" Type="http://schemas.openxmlformats.org/officeDocument/2006/relationships/hyperlink" Target="http://www.ordnance.org/flares.htm" TargetMode="External"/><Relationship Id="rId8" Type="http://schemas.openxmlformats.org/officeDocument/2006/relationships/hyperlink" Target="http://en.wikipedia.org/wiki/Smoke" TargetMode="External"/><Relationship Id="rId9" Type="http://schemas.openxmlformats.org/officeDocument/2006/relationships/hyperlink" Target="http://en.wikipedia.org/wiki/Wingtip_vortices" TargetMode="External"/><Relationship Id="rId10"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hyperlink" Target="http://www.af.mi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 Id="rId3" Type="http://schemas.openxmlformats.org/officeDocument/2006/relationships/image" Target="../media/image30.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81200"/>
            <a:ext cx="9144000" cy="2286000"/>
          </a:xfrm>
        </p:spPr>
        <p:txBody>
          <a:bodyPr>
            <a:normAutofit fontScale="90000"/>
          </a:bodyPr>
          <a:lstStyle/>
          <a:p>
            <a:pPr algn="ctr"/>
            <a:r>
              <a:rPr lang="en-US" sz="4444" dirty="0" smtClean="0"/>
              <a:t>“</a:t>
            </a:r>
            <a:r>
              <a:rPr lang="en-US" sz="3556" dirty="0" smtClean="0"/>
              <a:t>Man-Made Climate Change in the Skies” </a:t>
            </a:r>
            <a:br>
              <a:rPr lang="en-US" sz="3556" dirty="0" smtClean="0"/>
            </a:br>
            <a:r>
              <a:rPr lang="en-US" sz="3556" dirty="0" smtClean="0"/>
              <a:t>Or </a:t>
            </a:r>
            <a:br>
              <a:rPr lang="en-US" sz="3556" dirty="0" smtClean="0"/>
            </a:br>
            <a:r>
              <a:rPr lang="en-US" sz="3556" dirty="0" smtClean="0"/>
              <a:t>Playing God with the Atmosphere and Earth</a:t>
            </a:r>
            <a:r>
              <a:rPr lang="en-US" sz="5400" dirty="0" smtClean="0"/>
              <a:t/>
            </a:r>
            <a:br>
              <a:rPr lang="en-US" sz="5400" dirty="0" smtClean="0"/>
            </a:br>
            <a:r>
              <a:rPr lang="en-US" sz="5400" dirty="0" smtClean="0"/>
              <a:t/>
            </a:r>
            <a:br>
              <a:rPr lang="en-US" sz="5400" dirty="0" smtClean="0"/>
            </a:br>
            <a:r>
              <a:rPr lang="en-US" sz="5400" dirty="0" smtClean="0"/>
              <a:t/>
            </a:r>
            <a:br>
              <a:rPr lang="en-US" sz="5400" dirty="0" smtClean="0"/>
            </a:br>
            <a:r>
              <a:rPr lang="en-US" sz="3556" dirty="0" smtClean="0"/>
              <a:t>Commonwealth Club Panel Discussion, 3/28/11</a:t>
            </a:r>
            <a:endParaRPr lang="en-US" sz="3556" dirty="0"/>
          </a:p>
        </p:txBody>
      </p:sp>
      <p:sp>
        <p:nvSpPr>
          <p:cNvPr id="3" name="Subtitle 2"/>
          <p:cNvSpPr>
            <a:spLocks noGrp="1"/>
          </p:cNvSpPr>
          <p:nvPr>
            <p:ph type="subTitle" idx="1"/>
          </p:nvPr>
        </p:nvSpPr>
        <p:spPr>
          <a:xfrm>
            <a:off x="1371600" y="4953000"/>
            <a:ext cx="7772400" cy="1676400"/>
          </a:xfrm>
        </p:spPr>
        <p:txBody>
          <a:bodyPr>
            <a:normAutofit/>
          </a:bodyPr>
          <a:lstStyle/>
          <a:p>
            <a:r>
              <a:rPr lang="en-US" dirty="0" smtClean="0">
                <a:solidFill>
                  <a:schemeClr val="tx1"/>
                </a:solidFill>
              </a:rPr>
              <a:t>Dr. Eric Karlstrom</a:t>
            </a:r>
          </a:p>
          <a:p>
            <a:r>
              <a:rPr lang="en-US" dirty="0" smtClean="0">
                <a:solidFill>
                  <a:schemeClr val="tx1"/>
                </a:solidFill>
              </a:rPr>
              <a:t>Professor of Physical and Environmental Geography</a:t>
            </a:r>
          </a:p>
          <a:p>
            <a:r>
              <a:rPr lang="en-US" dirty="0" smtClean="0">
                <a:solidFill>
                  <a:schemeClr val="tx1"/>
                </a:solidFill>
              </a:rPr>
              <a:t>California State University, Stanislaus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158"/>
            <a:ext cx="8839200" cy="975042"/>
          </a:xfrm>
        </p:spPr>
        <p:txBody>
          <a:bodyPr>
            <a:normAutofit fontScale="90000"/>
          </a:bodyPr>
          <a:lstStyle/>
          <a:p>
            <a:r>
              <a:rPr lang="en-US" sz="2800" dirty="0" smtClean="0"/>
              <a:t>With artificial clouds.  These persisting contrails are not natural.  The U.S. Air Force admits that “persisting contrails” can last up to 23 hours, cover 4000 km</a:t>
            </a:r>
            <a:r>
              <a:rPr lang="en-US" sz="2800" baseline="30000" dirty="0" smtClean="0"/>
              <a:t>2</a:t>
            </a:r>
            <a:r>
              <a:rPr lang="en-US" sz="2800" dirty="0" smtClean="0"/>
              <a:t> and change the climate. </a:t>
            </a:r>
            <a:endParaRPr lang="en-US" sz="2800" dirty="0"/>
          </a:p>
        </p:txBody>
      </p:sp>
      <p:pic>
        <p:nvPicPr>
          <p:cNvPr id="5" name="Content Placeholder 5" descr="chemtrails_2.jpg"/>
          <p:cNvPicPr>
            <a:picLocks noChangeAspect="1"/>
          </p:cNvPicPr>
          <p:nvPr/>
        </p:nvPicPr>
        <p:blipFill>
          <a:blip r:embed="rId2"/>
          <a:srcRect l="-22232" r="-22232"/>
          <a:stretch>
            <a:fillRect/>
          </a:stretch>
        </p:blipFill>
        <p:spPr>
          <a:xfrm>
            <a:off x="3505200" y="2895600"/>
            <a:ext cx="6629400" cy="3962400"/>
          </a:xfrm>
          <a:prstGeom prst="rect">
            <a:avLst/>
          </a:prstGeom>
        </p:spPr>
      </p:pic>
      <p:sp>
        <p:nvSpPr>
          <p:cNvPr id="6" name="Content Placeholder 5"/>
          <p:cNvSpPr>
            <a:spLocks noGrp="1"/>
          </p:cNvSpPr>
          <p:nvPr>
            <p:ph idx="1"/>
          </p:nvPr>
        </p:nvSpPr>
        <p:spPr/>
        <p:txBody>
          <a:bodyPr/>
          <a:lstStyle/>
          <a:p>
            <a:endParaRPr lang="en-US" dirty="0"/>
          </a:p>
        </p:txBody>
      </p:sp>
      <p:pic>
        <p:nvPicPr>
          <p:cNvPr id="7" name="Content Placeholder 3" descr="chemtrails_1.jpg"/>
          <p:cNvPicPr>
            <a:picLocks noChangeAspect="1"/>
          </p:cNvPicPr>
          <p:nvPr/>
        </p:nvPicPr>
        <p:blipFill>
          <a:blip r:embed="rId3"/>
          <a:srcRect l="-22232" r="-22232"/>
          <a:stretch>
            <a:fillRect/>
          </a:stretch>
        </p:blipFill>
        <p:spPr>
          <a:xfrm>
            <a:off x="-1143000" y="1524000"/>
            <a:ext cx="6705600" cy="3962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contrails_southeast.jpg"/>
          <p:cNvPicPr>
            <a:picLocks noGrp="1" noChangeAspect="1"/>
          </p:cNvPicPr>
          <p:nvPr>
            <p:ph idx="1"/>
          </p:nvPr>
        </p:nvPicPr>
        <p:blipFill>
          <a:blip r:embed="rId2"/>
          <a:srcRect l="-18187" r="-18187"/>
          <a:stretch>
            <a:fillRect/>
          </a:stretch>
        </p:blipFill>
        <p:spPr>
          <a:xfrm>
            <a:off x="-914400" y="3810000"/>
            <a:ext cx="6477000" cy="3048000"/>
          </a:xfrm>
        </p:spPr>
      </p:pic>
      <p:pic>
        <p:nvPicPr>
          <p:cNvPr id="3" name="Content Placeholder 3" descr="cont-nasagsfcgrance2-l.jpg"/>
          <p:cNvPicPr>
            <a:picLocks noChangeAspect="1"/>
          </p:cNvPicPr>
          <p:nvPr/>
        </p:nvPicPr>
        <p:blipFill>
          <a:blip r:embed="rId3"/>
          <a:srcRect l="-26418" r="-26418"/>
          <a:stretch>
            <a:fillRect/>
          </a:stretch>
        </p:blipFill>
        <p:spPr>
          <a:xfrm>
            <a:off x="3352800" y="3810000"/>
            <a:ext cx="7010400" cy="3048000"/>
          </a:xfrm>
          <a:prstGeom prst="rect">
            <a:avLst/>
          </a:prstGeom>
        </p:spPr>
      </p:pic>
      <p:sp>
        <p:nvSpPr>
          <p:cNvPr id="7" name="TextBox 6"/>
          <p:cNvSpPr txBox="1"/>
          <p:nvPr/>
        </p:nvSpPr>
        <p:spPr>
          <a:xfrm>
            <a:off x="0" y="-228600"/>
            <a:ext cx="9144000" cy="1477328"/>
          </a:xfrm>
          <a:prstGeom prst="rect">
            <a:avLst/>
          </a:prstGeom>
          <a:noFill/>
        </p:spPr>
        <p:txBody>
          <a:bodyPr wrap="square" rtlCol="0">
            <a:spAutoFit/>
          </a:bodyPr>
          <a:lstStyle/>
          <a:p>
            <a:pPr algn="ctr"/>
            <a:r>
              <a:rPr lang="en-US" dirty="0" smtClean="0"/>
              <a:t>  </a:t>
            </a:r>
          </a:p>
          <a:p>
            <a:pPr algn="ctr"/>
            <a:r>
              <a:rPr lang="en-US" dirty="0" smtClean="0"/>
              <a:t>Visual evidence from satellites:   These are not normal jet contrails.</a:t>
            </a:r>
          </a:p>
          <a:p>
            <a:pPr algn="ctr"/>
            <a:endParaRPr lang="en-US" dirty="0" smtClean="0"/>
          </a:p>
          <a:p>
            <a:pPr marL="342900" indent="-342900">
              <a:buAutoNum type="alphaUcPeriod" startAt="17"/>
            </a:pPr>
            <a:r>
              <a:rPr lang="en-US" dirty="0" smtClean="0"/>
              <a:t>What is being added to the atmosphere?   </a:t>
            </a:r>
          </a:p>
          <a:p>
            <a:pPr marL="342900" indent="-342900"/>
            <a:r>
              <a:rPr lang="en-US" dirty="0" smtClean="0"/>
              <a:t>A.  Aerosols, particulates, chemicals, directed energy in the form of electromagnetic radiation.</a:t>
            </a:r>
            <a:endParaRPr lang="en-US" dirty="0"/>
          </a:p>
        </p:txBody>
      </p:sp>
      <p:pic>
        <p:nvPicPr>
          <p:cNvPr id="8" name="Content Placeholder 3" descr="contrail_5.jpg"/>
          <p:cNvPicPr>
            <a:picLocks noChangeAspect="1"/>
          </p:cNvPicPr>
          <p:nvPr/>
        </p:nvPicPr>
        <p:blipFill>
          <a:blip r:embed="rId4"/>
          <a:srcRect l="-20610" r="-20610"/>
          <a:stretch>
            <a:fillRect/>
          </a:stretch>
        </p:blipFill>
        <p:spPr>
          <a:xfrm>
            <a:off x="-1066800" y="1248728"/>
            <a:ext cx="6629400" cy="2942271"/>
          </a:xfrm>
          <a:prstGeom prst="rect">
            <a:avLst/>
          </a:prstGeom>
        </p:spPr>
      </p:pic>
      <p:pic>
        <p:nvPicPr>
          <p:cNvPr id="9" name="Content Placeholder 3" descr="contrail_6.jpg"/>
          <p:cNvPicPr>
            <a:picLocks noChangeAspect="1"/>
          </p:cNvPicPr>
          <p:nvPr/>
        </p:nvPicPr>
        <p:blipFill>
          <a:blip r:embed="rId5"/>
          <a:srcRect l="-20610" r="-20610"/>
          <a:stretch>
            <a:fillRect/>
          </a:stretch>
        </p:blipFill>
        <p:spPr>
          <a:xfrm>
            <a:off x="3657600" y="1248728"/>
            <a:ext cx="6477000" cy="294227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111" dirty="0" smtClean="0"/>
              <a:t>Documentary Evidence:</a:t>
            </a:r>
            <a:br>
              <a:rPr lang="en-US" sz="3111" dirty="0" smtClean="0"/>
            </a:br>
            <a:r>
              <a:rPr lang="en-US" sz="3111" dirty="0" smtClean="0"/>
              <a:t/>
            </a:r>
            <a:br>
              <a:rPr lang="en-US" sz="3111" dirty="0" smtClean="0"/>
            </a:br>
            <a:r>
              <a:rPr lang="en-US" sz="3111" u="sng" dirty="0" smtClean="0"/>
              <a:t>Weather as a Force Multiplier: Owning the Weather in 2025</a:t>
            </a:r>
            <a:r>
              <a:rPr lang="en-US" sz="2400" dirty="0" smtClean="0"/>
              <a:t/>
            </a:r>
            <a:br>
              <a:rPr lang="en-US" sz="2400" dirty="0" smtClean="0"/>
            </a:br>
            <a:r>
              <a:rPr lang="en-US" sz="2400" dirty="0" smtClean="0"/>
              <a:t/>
            </a:r>
            <a:br>
              <a:rPr lang="en-US" sz="2400" dirty="0" smtClean="0"/>
            </a:br>
            <a:r>
              <a:rPr lang="en-US" sz="2400" dirty="0" smtClean="0"/>
              <a:t>:</a:t>
            </a:r>
            <a:endParaRPr lang="en-US" sz="2400" dirty="0"/>
          </a:p>
        </p:txBody>
      </p:sp>
      <p:sp>
        <p:nvSpPr>
          <p:cNvPr id="3" name="Content Placeholder 2"/>
          <p:cNvSpPr>
            <a:spLocks noGrp="1"/>
          </p:cNvSpPr>
          <p:nvPr>
            <p:ph idx="1"/>
          </p:nvPr>
        </p:nvSpPr>
        <p:spPr>
          <a:xfrm>
            <a:off x="0" y="2057400"/>
            <a:ext cx="6248400" cy="4571999"/>
          </a:xfrm>
        </p:spPr>
        <p:txBody>
          <a:bodyPr>
            <a:normAutofit fontScale="92500"/>
          </a:bodyPr>
          <a:lstStyle/>
          <a:p>
            <a:r>
              <a:rPr lang="en-US" dirty="0" smtClean="0"/>
              <a:t>“2025” provides this timeline for use of </a:t>
            </a:r>
            <a:r>
              <a:rPr lang="en-US" dirty="0" err="1" smtClean="0"/>
              <a:t>Enmod</a:t>
            </a:r>
            <a:r>
              <a:rPr lang="en-US" dirty="0" smtClean="0"/>
              <a:t> technologies in cooperation with the </a:t>
            </a:r>
            <a:r>
              <a:rPr lang="en-US" i="1" dirty="0" smtClean="0"/>
              <a:t>Weather Modification Association:</a:t>
            </a:r>
          </a:p>
          <a:p>
            <a:r>
              <a:rPr lang="en-US" dirty="0" smtClean="0"/>
              <a:t>2000- Introduce ionic mirrors, with sharp increase from 2008</a:t>
            </a:r>
          </a:p>
          <a:p>
            <a:r>
              <a:rPr lang="en-US" dirty="0" smtClean="0"/>
              <a:t>2000-2025- Use chemicals for atmospheric seeding by civilian as well as military aircraft</a:t>
            </a:r>
          </a:p>
          <a:p>
            <a:r>
              <a:rPr lang="en-US" dirty="0" smtClean="0"/>
              <a:t>2004- Create smart clouds through </a:t>
            </a:r>
            <a:r>
              <a:rPr lang="en-US" dirty="0" err="1" smtClean="0"/>
              <a:t>nanno-techology</a:t>
            </a:r>
            <a:r>
              <a:rPr lang="en-US" dirty="0" smtClean="0"/>
              <a:t>, with sharp increase after 2010.</a:t>
            </a:r>
          </a:p>
          <a:p>
            <a:r>
              <a:rPr lang="en-US" dirty="0" smtClean="0"/>
              <a:t>2005- Introduce “carbon black” dust (soot).  </a:t>
            </a:r>
            <a:endParaRPr lang="en-US" dirty="0"/>
          </a:p>
        </p:txBody>
      </p:sp>
      <p:pic>
        <p:nvPicPr>
          <p:cNvPr id="4" name="Picture 3" descr="logo front page.tif"/>
          <p:cNvPicPr>
            <a:picLocks noChangeAspect="1"/>
          </p:cNvPicPr>
          <p:nvPr/>
        </p:nvPicPr>
        <p:blipFill>
          <a:blip r:embed="rId2"/>
          <a:stretch>
            <a:fillRect/>
          </a:stretch>
        </p:blipFill>
        <p:spPr>
          <a:xfrm>
            <a:off x="6201295" y="1600200"/>
            <a:ext cx="2942705" cy="5257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782763"/>
          </a:xfrm>
        </p:spPr>
        <p:txBody>
          <a:bodyPr>
            <a:normAutofit fontScale="90000"/>
          </a:bodyPr>
          <a:lstStyle/>
          <a:p>
            <a:r>
              <a:rPr lang="en-US" sz="3111" dirty="0" smtClean="0"/>
              <a:t>Documentary Evidence:</a:t>
            </a:r>
            <a:br>
              <a:rPr lang="en-US" sz="3111" dirty="0" smtClean="0"/>
            </a:br>
            <a:r>
              <a:rPr lang="en-US" sz="3111" dirty="0" smtClean="0"/>
              <a:t>1997, </a:t>
            </a:r>
            <a:r>
              <a:rPr lang="en-US" sz="3111" i="1" dirty="0" smtClean="0"/>
              <a:t>Global Warming and Ice Ages: Prospects for Physics-Based Modulation of Global Climate, by </a:t>
            </a:r>
            <a:r>
              <a:rPr lang="en-US" sz="2000" dirty="0" smtClean="0"/>
              <a:t>Edward Teller (Stanford, aka Dr. Strangelove”) and Lowell Wood (Lawrence Livermore National Laboratory, aka “Dr. Evil”), </a:t>
            </a:r>
            <a:br>
              <a:rPr lang="en-US" sz="2000" dirty="0" smtClean="0"/>
            </a:br>
            <a:r>
              <a:rPr lang="en-US" sz="2400" dirty="0" smtClean="0"/>
              <a:t>:</a:t>
            </a:r>
            <a:br>
              <a:rPr lang="en-US" sz="2400" dirty="0" smtClean="0"/>
            </a:br>
            <a:r>
              <a:rPr lang="en-US" sz="2400" dirty="0" smtClean="0"/>
              <a:t>“</a:t>
            </a:r>
            <a:endParaRPr lang="en-US" sz="2400" dirty="0"/>
          </a:p>
        </p:txBody>
      </p:sp>
      <p:sp>
        <p:nvSpPr>
          <p:cNvPr id="3" name="Content Placeholder 2"/>
          <p:cNvSpPr>
            <a:spLocks noGrp="1"/>
          </p:cNvSpPr>
          <p:nvPr>
            <p:ph idx="1"/>
          </p:nvPr>
        </p:nvSpPr>
        <p:spPr>
          <a:xfrm>
            <a:off x="0" y="2057400"/>
            <a:ext cx="9144000" cy="4800599"/>
          </a:xfrm>
        </p:spPr>
        <p:txBody>
          <a:bodyPr>
            <a:normAutofit fontScale="92500" lnSpcReduction="10000"/>
          </a:bodyPr>
          <a:lstStyle/>
          <a:p>
            <a:r>
              <a:rPr lang="en-US" dirty="0" smtClean="0"/>
              <a:t>Conclusions:</a:t>
            </a:r>
          </a:p>
          <a:p>
            <a:r>
              <a:rPr lang="en-US" dirty="0" smtClean="0"/>
              <a:t>Potential costs of “Plan A” (mandatory reductions in electricity generation) could be greater than $10o billion/yr.  </a:t>
            </a:r>
          </a:p>
          <a:p>
            <a:r>
              <a:rPr lang="en-US" dirty="0" smtClean="0"/>
              <a:t>Their “Plan B:”  For $1 billion/yr or less, addition of ”scattering materials” to the stratosphere could reduce incoming solar radiation by 1% and offset a potential doubling of carbon dioxide.  Optimal deployment would require addition of several million tons of scattering material to stratosphere/year.   About 1% of these aerosols would need to be metals with high electrical conductivity.  </a:t>
            </a:r>
          </a:p>
          <a:p>
            <a:r>
              <a:rPr lang="en-US" dirty="0" smtClean="0"/>
              <a:t>This </a:t>
            </a:r>
            <a:r>
              <a:rPr lang="en-US" dirty="0" err="1" smtClean="0"/>
              <a:t>insolation</a:t>
            </a:r>
            <a:r>
              <a:rPr lang="en-US" dirty="0" smtClean="0"/>
              <a:t>-modulation system could be re-configured to increase </a:t>
            </a:r>
            <a:r>
              <a:rPr lang="en-US" dirty="0" err="1" smtClean="0"/>
              <a:t>insolation</a:t>
            </a:r>
            <a:r>
              <a:rPr lang="en-US" dirty="0" smtClean="0"/>
              <a:t>- by perhaps 3%- enough to prevent another ice age.   Hence, this system could reduce or “eliminate all climate failures” (both global warming and glaciations).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630362"/>
          </a:xfrm>
        </p:spPr>
        <p:txBody>
          <a:bodyPr>
            <a:normAutofit fontScale="90000"/>
          </a:bodyPr>
          <a:lstStyle/>
          <a:p>
            <a:r>
              <a:rPr lang="en-US" dirty="0" smtClean="0"/>
              <a:t>On </a:t>
            </a:r>
            <a:r>
              <a:rPr lang="en-US" dirty="0" err="1" smtClean="0"/>
              <a:t>geoengineering</a:t>
            </a:r>
            <a:r>
              <a:rPr lang="en-US" dirty="0" smtClean="0"/>
              <a:t>: </a:t>
            </a:r>
            <a:br>
              <a:rPr lang="en-US" dirty="0" smtClean="0"/>
            </a:br>
            <a:r>
              <a:rPr lang="en-US" dirty="0" smtClean="0"/>
              <a:t>Dr. Lowell Wood (aka “Dr. Evil”), Lawrence Livermore National Laboratory:</a:t>
            </a:r>
            <a:endParaRPr lang="en-US" dirty="0"/>
          </a:p>
        </p:txBody>
      </p:sp>
      <p:sp>
        <p:nvSpPr>
          <p:cNvPr id="3" name="Content Placeholder 2"/>
          <p:cNvSpPr>
            <a:spLocks noGrp="1"/>
          </p:cNvSpPr>
          <p:nvPr>
            <p:ph idx="1"/>
          </p:nvPr>
        </p:nvSpPr>
        <p:spPr>
          <a:xfrm>
            <a:off x="457200" y="2590800"/>
            <a:ext cx="8229600" cy="4267200"/>
          </a:xfrm>
        </p:spPr>
        <p:txBody>
          <a:bodyPr>
            <a:normAutofit/>
          </a:bodyPr>
          <a:lstStyle/>
          <a:p>
            <a:r>
              <a:rPr lang="en-US" dirty="0" smtClean="0"/>
              <a:t>“We’ve engineered every other environment we live in- why not the planet?”</a:t>
            </a:r>
          </a:p>
          <a:p>
            <a:endParaRPr lang="en-US" dirty="0" smtClean="0"/>
          </a:p>
          <a:p>
            <a:r>
              <a:rPr lang="en-US" dirty="0" smtClean="0"/>
              <a:t>“You don’t have to argue with me, and I don’t have to argue with you, let’s find something more pleasant to talk about, because I’m going to win.”</a:t>
            </a:r>
          </a:p>
          <a:p>
            <a:endParaRPr lang="en-US" dirty="0" smtClean="0"/>
          </a:p>
          <a:p>
            <a:r>
              <a:rPr lang="en-US" dirty="0" smtClean="0"/>
              <a:t>Rolling Stone article “Can Dr. Evil Save the World?”</a:t>
            </a:r>
          </a:p>
          <a:p>
            <a:endParaRPr lang="en-US" dirty="0" smtClean="0">
              <a:solidFill>
                <a:srgbClr val="FF6600"/>
              </a:solidFill>
            </a:endParaRPr>
          </a:p>
          <a:p>
            <a:endParaRPr lang="en-US" dirty="0">
              <a:solidFill>
                <a:srgbClr val="FF66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1998, Stanford Environmental Law Journal publishes: “</a:t>
            </a:r>
            <a:r>
              <a:rPr lang="en-US" sz="2800" dirty="0" err="1" smtClean="0"/>
              <a:t>Geoengineering</a:t>
            </a:r>
            <a:r>
              <a:rPr lang="en-US" sz="2800" dirty="0" smtClean="0"/>
              <a:t>: A Climate Manhattan Project” by Jay </a:t>
            </a:r>
            <a:r>
              <a:rPr lang="en-US" sz="2800" dirty="0" err="1" smtClean="0"/>
              <a:t>Michaelson</a:t>
            </a:r>
            <a:endParaRPr lang="en-US" sz="2800" dirty="0"/>
          </a:p>
        </p:txBody>
      </p:sp>
      <p:sp>
        <p:nvSpPr>
          <p:cNvPr id="3" name="Content Placeholder 2"/>
          <p:cNvSpPr>
            <a:spLocks noGrp="1"/>
          </p:cNvSpPr>
          <p:nvPr>
            <p:ph idx="1"/>
          </p:nvPr>
        </p:nvSpPr>
        <p:spPr/>
        <p:txBody>
          <a:bodyPr/>
          <a:lstStyle/>
          <a:p>
            <a:r>
              <a:rPr lang="en-US" dirty="0" smtClean="0"/>
              <a:t>“Direct manipulation of the climate, whether by iron seeding, particulate scattering, or another mechanism, has the advantage of avoiding or minimizing the problems of absence, difficulty, and economic structure which plague efforts to implement climate change regulation.”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Recent </a:t>
            </a:r>
            <a:r>
              <a:rPr lang="en-US" dirty="0" err="1" smtClean="0"/>
              <a:t>geoengineering</a:t>
            </a:r>
            <a:r>
              <a:rPr lang="en-US" dirty="0" smtClean="0"/>
              <a:t> documents: </a:t>
            </a:r>
            <a:endParaRPr lang="en-US" dirty="0"/>
          </a:p>
        </p:txBody>
      </p:sp>
      <p:sp>
        <p:nvSpPr>
          <p:cNvPr id="3" name="Content Placeholder 2"/>
          <p:cNvSpPr>
            <a:spLocks noGrp="1"/>
          </p:cNvSpPr>
          <p:nvPr>
            <p:ph idx="1"/>
          </p:nvPr>
        </p:nvSpPr>
        <p:spPr>
          <a:xfrm>
            <a:off x="228600" y="2057400"/>
            <a:ext cx="8915400" cy="4495799"/>
          </a:xfrm>
        </p:spPr>
        <p:txBody>
          <a:bodyPr>
            <a:normAutofit fontScale="85000" lnSpcReduction="20000"/>
          </a:bodyPr>
          <a:lstStyle/>
          <a:p>
            <a:r>
              <a:rPr lang="en-US" dirty="0" smtClean="0"/>
              <a:t>2008, </a:t>
            </a:r>
            <a:r>
              <a:rPr lang="en-US" i="1" dirty="0" smtClean="0"/>
              <a:t>Unilateral </a:t>
            </a:r>
            <a:r>
              <a:rPr lang="en-US" i="1" dirty="0" err="1" smtClean="0"/>
              <a:t>Geoengineering</a:t>
            </a:r>
            <a:r>
              <a:rPr lang="en-US" i="1" dirty="0" smtClean="0"/>
              <a:t>,: Non-technical Briefing Notes for a Workshop at the Council on Foreign Relations</a:t>
            </a:r>
            <a:r>
              <a:rPr lang="en-US" dirty="0" smtClean="0"/>
              <a:t>, </a:t>
            </a:r>
          </a:p>
          <a:p>
            <a:r>
              <a:rPr lang="en-US" dirty="0" smtClean="0"/>
              <a:t> 2010, </a:t>
            </a:r>
            <a:r>
              <a:rPr lang="en-US" i="1" dirty="0" smtClean="0"/>
              <a:t>CLIMATE CHANGE: Preliminary Observations on </a:t>
            </a:r>
            <a:r>
              <a:rPr lang="en-US" i="1" dirty="0" err="1" smtClean="0"/>
              <a:t>Geoengineering</a:t>
            </a:r>
            <a:r>
              <a:rPr lang="en-US" i="1" dirty="0" smtClean="0"/>
              <a:t>: Science, Federal Efforts, and Governance Issues, </a:t>
            </a:r>
            <a:r>
              <a:rPr lang="en-US" dirty="0" smtClean="0"/>
              <a:t>General Accounting OfficeGAO-10-546T, 15 pp. </a:t>
            </a:r>
          </a:p>
          <a:p>
            <a:r>
              <a:rPr lang="en-US" dirty="0" smtClean="0"/>
              <a:t>2010, Gordon, B., Chair, </a:t>
            </a:r>
            <a:r>
              <a:rPr lang="en-US" i="1" dirty="0" smtClean="0"/>
              <a:t>Engineering the Climate: Research Needs and Strategies for International Coordination, Committee on Science and Technology</a:t>
            </a:r>
            <a:r>
              <a:rPr lang="en-US" dirty="0" smtClean="0"/>
              <a:t>, U.S. House of Representatives, 50 pp. </a:t>
            </a:r>
          </a:p>
          <a:p>
            <a:r>
              <a:rPr lang="en-US" dirty="0" smtClean="0"/>
              <a:t>2010, </a:t>
            </a:r>
            <a:r>
              <a:rPr lang="en-US" i="1" dirty="0" smtClean="0"/>
              <a:t>The Regulation of </a:t>
            </a:r>
            <a:r>
              <a:rPr lang="en-US" i="1" dirty="0" err="1" smtClean="0"/>
              <a:t>Geoengineering</a:t>
            </a:r>
            <a:r>
              <a:rPr lang="en-US" i="1" dirty="0" smtClean="0"/>
              <a:t>, </a:t>
            </a:r>
            <a:r>
              <a:rPr lang="en-US" dirty="0" smtClean="0"/>
              <a:t>Fifth Report, U.K. House of Commons. U.K. Royal Society Solar Radiation Management Initiative.  </a:t>
            </a:r>
          </a:p>
          <a:p>
            <a:r>
              <a:rPr lang="en-US" dirty="0" smtClean="0"/>
              <a:t>2010, </a:t>
            </a:r>
            <a:r>
              <a:rPr lang="en-US" i="1" dirty="0" smtClean="0"/>
              <a:t>Collaboration and Coordination on </a:t>
            </a:r>
            <a:r>
              <a:rPr lang="en-US" i="1" dirty="0" err="1" smtClean="0"/>
              <a:t>Geoengineering</a:t>
            </a:r>
            <a:r>
              <a:rPr lang="en-US" i="1" dirty="0" smtClean="0"/>
              <a:t>,</a:t>
            </a:r>
            <a:r>
              <a:rPr lang="en-US" dirty="0" smtClean="0"/>
              <a:t> U.S. House of Representatives, Committee on Science and  Technology and United Kingdom House of Commons Select Committee on Science and Technology, </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Bruce Conway (2003): “Playing God with the atmosphere- the ‘Shield Project’ or ‘Operation Cloverleaf’”</a:t>
            </a:r>
            <a:endParaRPr lang="en-US" sz="3200" dirty="0"/>
          </a:p>
        </p:txBody>
      </p:sp>
      <p:sp>
        <p:nvSpPr>
          <p:cNvPr id="3" name="Content Placeholder 2"/>
          <p:cNvSpPr>
            <a:spLocks noGrp="1"/>
          </p:cNvSpPr>
          <p:nvPr>
            <p:ph idx="1"/>
          </p:nvPr>
        </p:nvSpPr>
        <p:spPr>
          <a:xfrm>
            <a:off x="0" y="1676400"/>
            <a:ext cx="9144000" cy="5562600"/>
          </a:xfrm>
        </p:spPr>
        <p:txBody>
          <a:bodyPr>
            <a:normAutofit fontScale="85000" lnSpcReduction="20000"/>
          </a:bodyPr>
          <a:lstStyle/>
          <a:p>
            <a:r>
              <a:rPr lang="en-US" dirty="0" smtClean="0"/>
              <a:t>“It was 1998 when I first became aware that the clouds above my home in the San Juan Islands were changing.  The formations that I had enjoyed since childhood, often subjects of the looks-like game, were mostly gone.  Gone were the giant cotton turtles, faces, mountains and camels.</a:t>
            </a:r>
          </a:p>
          <a:p>
            <a:r>
              <a:rPr lang="en-US" dirty="0" smtClean="0"/>
              <a:t>The clouds of my dreams had been replaced by long, thick, ugly white streaks that bore no resemblance to those of my youth.  These new clouds would send out long streamers at right angles to the main bodies, </a:t>
            </a:r>
            <a:r>
              <a:rPr lang="en-US" dirty="0" err="1" smtClean="0"/>
              <a:t>eventurally</a:t>
            </a:r>
            <a:r>
              <a:rPr lang="en-US" dirty="0" smtClean="0"/>
              <a:t> reaching from horizon to horizon.  Layer upon layer of these pseudo clouds would appear, crisscrossing each other in grids until the sky was obscured by thick gray blankets.  </a:t>
            </a:r>
          </a:p>
          <a:p>
            <a:r>
              <a:rPr lang="en-US" dirty="0" smtClean="0"/>
              <a:t>In early 1999, I witnessed the makers of these fake clouds and got a look at some of the vehicles responsible for creating them…. I looked up to see a mysterious white tanker plane (C-130) banking steeply, pulling a tight </a:t>
            </a:r>
            <a:r>
              <a:rPr lang="en-US" dirty="0" err="1" smtClean="0"/>
              <a:t>donught</a:t>
            </a:r>
            <a:r>
              <a:rPr lang="en-US" dirty="0" smtClean="0"/>
              <a:t> in the air, as </a:t>
            </a:r>
            <a:r>
              <a:rPr lang="en-US" dirty="0" err="1" smtClean="0"/>
              <a:t>theick</a:t>
            </a:r>
            <a:r>
              <a:rPr lang="en-US" dirty="0" smtClean="0"/>
              <a:t> white streamers exuded from the wings.  The plane, like those used to </a:t>
            </a:r>
            <a:r>
              <a:rPr lang="en-US" dirty="0" err="1" smtClean="0"/>
              <a:t>refeul</a:t>
            </a:r>
            <a:r>
              <a:rPr lang="en-US" dirty="0" smtClean="0"/>
              <a:t> others in mid-flight, had just flown over our island at low altitude.  </a:t>
            </a:r>
          </a:p>
          <a:p>
            <a:r>
              <a:rPr lang="en-US" dirty="0" smtClean="0"/>
              <a:t>Over my home in the San Juan Islands, </a:t>
            </a:r>
            <a:r>
              <a:rPr lang="en-US" dirty="0" err="1" smtClean="0"/>
              <a:t>chemtrail</a:t>
            </a:r>
            <a:r>
              <a:rPr lang="en-US" dirty="0" smtClean="0"/>
              <a:t> spraying is a daily occurrence… By the end of the day there is usually a heavy, opaque cover of man-made clouds.”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600200"/>
          </a:xfrm>
        </p:spPr>
        <p:txBody>
          <a:bodyPr>
            <a:normAutofit fontScale="90000"/>
          </a:bodyPr>
          <a:lstStyle/>
          <a:p>
            <a:r>
              <a:rPr lang="en-US" sz="2222" dirty="0" smtClean="0"/>
              <a:t>Two basic  </a:t>
            </a:r>
            <a:r>
              <a:rPr lang="en-US" sz="2222" dirty="0" err="1" smtClean="0"/>
              <a:t>geoengineering</a:t>
            </a:r>
            <a:r>
              <a:rPr lang="en-US" sz="2222" dirty="0" smtClean="0"/>
              <a:t> approaches:</a:t>
            </a:r>
            <a:br>
              <a:rPr lang="en-US" sz="2222" dirty="0" smtClean="0"/>
            </a:br>
            <a:r>
              <a:rPr lang="en-US" sz="2222" dirty="0" smtClean="0"/>
              <a:t/>
            </a:r>
            <a:br>
              <a:rPr lang="en-US" sz="2222" dirty="0" smtClean="0"/>
            </a:br>
            <a:r>
              <a:rPr lang="en-US" sz="2222" dirty="0" smtClean="0"/>
              <a:t>1)  Remove carbon dioxide from atmosphere (a total waste of money) since carbon dioxide stimulates life and does not drive temperature)</a:t>
            </a:r>
            <a:r>
              <a:rPr lang="en-US" dirty="0" smtClean="0"/>
              <a:t/>
            </a:r>
            <a:br>
              <a:rPr lang="en-US" dirty="0" smtClean="0"/>
            </a:br>
            <a:r>
              <a:rPr lang="en-US" sz="2222" dirty="0" smtClean="0"/>
              <a:t>2) Reduce incoming solar radiation (solar radiation management) via scattering or blocking sunlight </a:t>
            </a:r>
            <a:r>
              <a:rPr lang="en-US" dirty="0" smtClean="0"/>
              <a:t/>
            </a:r>
            <a:br>
              <a:rPr lang="en-US" dirty="0" smtClean="0"/>
            </a:br>
            <a:endParaRPr lang="en-US" dirty="0"/>
          </a:p>
        </p:txBody>
      </p:sp>
      <p:pic>
        <p:nvPicPr>
          <p:cNvPr id="4" name="Content Placeholder 3" descr="geoengineering1.jpg"/>
          <p:cNvPicPr>
            <a:picLocks noGrp="1" noChangeAspect="1"/>
          </p:cNvPicPr>
          <p:nvPr>
            <p:ph idx="1"/>
          </p:nvPr>
        </p:nvPicPr>
        <p:blipFill>
          <a:blip r:embed="rId2"/>
          <a:srcRect l="-19162" r="-19162"/>
          <a:stretch>
            <a:fillRect/>
          </a:stretch>
        </p:blipFill>
        <p:spPr>
          <a:xfrm>
            <a:off x="0" y="2209800"/>
            <a:ext cx="9448800" cy="46482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315200" cy="1143000"/>
          </a:xfrm>
        </p:spPr>
        <p:txBody>
          <a:bodyPr>
            <a:normAutofit fontScale="90000"/>
          </a:bodyPr>
          <a:lstStyle/>
          <a:p>
            <a:r>
              <a:rPr lang="en-US" dirty="0" err="1" smtClean="0"/>
              <a:t>Geoengineering</a:t>
            </a:r>
            <a:r>
              <a:rPr lang="en-US" dirty="0" smtClean="0"/>
              <a:t> projects and proposals</a:t>
            </a:r>
            <a:endParaRPr lang="en-US" dirty="0"/>
          </a:p>
        </p:txBody>
      </p:sp>
      <p:pic>
        <p:nvPicPr>
          <p:cNvPr id="4" name="Content Placeholder 3" descr="16B 2001 Geoengineering Methods David Keith 2001 Picture+Items of Interest January 18, 2001 Geoengineering Definition.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4876800" y="1219200"/>
            <a:ext cx="14325600" cy="7970838"/>
          </a:xfrm>
        </p:spPr>
      </p:pic>
      <p:pic>
        <p:nvPicPr>
          <p:cNvPr id="6" name="Content Placeholder 3" descr="geoengineering.jpg"/>
          <p:cNvPicPr>
            <a:picLocks noChangeAspect="1"/>
          </p:cNvPicPr>
          <p:nvPr/>
        </p:nvPicPr>
        <p:blipFill>
          <a:blip r:embed="rId4"/>
          <a:srcRect l="-90989" r="-90989"/>
          <a:stretch>
            <a:fillRect/>
          </a:stretch>
        </p:blipFill>
        <p:spPr>
          <a:xfrm>
            <a:off x="1447800" y="1600200"/>
            <a:ext cx="11405382" cy="525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normAutofit fontScale="90000"/>
          </a:bodyPr>
          <a:lstStyle/>
          <a:p>
            <a:r>
              <a:rPr lang="en-US" sz="4000" dirty="0" smtClean="0"/>
              <a:t>Michael Crichton, 2003, “Environmentalism as Religion,” speech at Commonwealth Club</a:t>
            </a:r>
            <a:r>
              <a:rPr lang="en-US" dirty="0" smtClean="0"/>
              <a:t/>
            </a:r>
            <a:br>
              <a:rPr lang="en-US" dirty="0" smtClean="0"/>
            </a:br>
            <a:endParaRPr lang="en-US" dirty="0"/>
          </a:p>
        </p:txBody>
      </p:sp>
      <p:sp>
        <p:nvSpPr>
          <p:cNvPr id="3" name="Content Placeholder 2"/>
          <p:cNvSpPr>
            <a:spLocks noGrp="1"/>
          </p:cNvSpPr>
          <p:nvPr>
            <p:ph idx="1"/>
          </p:nvPr>
        </p:nvSpPr>
        <p:spPr>
          <a:xfrm>
            <a:off x="457200" y="3048000"/>
            <a:ext cx="8229600" cy="3078163"/>
          </a:xfrm>
        </p:spPr>
        <p:txBody>
          <a:bodyPr>
            <a:normAutofit/>
          </a:bodyPr>
          <a:lstStyle/>
          <a:p>
            <a:r>
              <a:rPr lang="en-US" dirty="0" smtClean="0"/>
              <a:t>“The greatest challenge facing mankind is the challenge of distinguishing reality from fantasy, truth from propaganda.  We must daily decide whether the threats we face are real, whether the solutions we are offered will do any good, whether the problems we’re told exist are, in fact, real problems or </a:t>
            </a:r>
            <a:r>
              <a:rPr lang="en-US" dirty="0" err="1" smtClean="0"/>
              <a:t>nonproblems</a:t>
            </a:r>
            <a:r>
              <a:rPr lang="en-US" dirty="0" smtClean="0"/>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4000" dirty="0" smtClean="0"/>
              <a:t>Two basic  </a:t>
            </a:r>
            <a:r>
              <a:rPr lang="en-US" sz="4000" dirty="0" err="1" smtClean="0"/>
              <a:t>geoengineering</a:t>
            </a:r>
            <a:r>
              <a:rPr lang="en-US" sz="4000" dirty="0" smtClean="0"/>
              <a:t> methods:</a:t>
            </a:r>
            <a:r>
              <a:rPr lang="en-US" sz="3111" dirty="0" smtClean="0"/>
              <a:t/>
            </a:r>
            <a:br>
              <a:rPr lang="en-US" sz="3111" dirty="0" smtClean="0"/>
            </a:br>
            <a:r>
              <a:rPr lang="en-US" sz="3111" dirty="0" smtClean="0"/>
              <a:t>1)  Remove carbon dioxide from atmosphere- </a:t>
            </a:r>
            <a:r>
              <a:rPr lang="en-US" dirty="0" smtClean="0"/>
              <a:t/>
            </a:r>
            <a:br>
              <a:rPr lang="en-US" dirty="0" smtClean="0"/>
            </a:br>
            <a:endParaRPr lang="en-US" dirty="0"/>
          </a:p>
        </p:txBody>
      </p:sp>
      <p:sp>
        <p:nvSpPr>
          <p:cNvPr id="3" name="Content Placeholder 2"/>
          <p:cNvSpPr>
            <a:spLocks noGrp="1"/>
          </p:cNvSpPr>
          <p:nvPr>
            <p:ph idx="1"/>
          </p:nvPr>
        </p:nvSpPr>
        <p:spPr>
          <a:xfrm>
            <a:off x="457200" y="1752600"/>
            <a:ext cx="8229600" cy="4724400"/>
          </a:xfrm>
        </p:spPr>
        <p:txBody>
          <a:bodyPr>
            <a:normAutofit fontScale="92500" lnSpcReduction="10000"/>
          </a:bodyPr>
          <a:lstStyle/>
          <a:p>
            <a:r>
              <a:rPr lang="en-US" dirty="0" smtClean="0"/>
              <a:t>(expensive and foolish because carbon dioxide is not a pollutant but rather the basis of all life and it does not drive temperature, but rather follows temperature changes as ocean warms and cools naturally)</a:t>
            </a:r>
          </a:p>
          <a:p>
            <a:r>
              <a:rPr lang="en-US" dirty="0" smtClean="0"/>
              <a:t>A) fertilize the oceans with iron filings to promote growth of phytoplankton that absorb carbon dioxide</a:t>
            </a:r>
          </a:p>
          <a:p>
            <a:r>
              <a:rPr lang="en-US" dirty="0" smtClean="0"/>
              <a:t>B) install vast number of funnels in the ocean to draw nutrient-rich cold water to encourage algal blooms that suck carbon dioxide from the air and move it to the deep ocean.</a:t>
            </a:r>
          </a:p>
          <a:p>
            <a:r>
              <a:rPr lang="en-US" dirty="0" smtClean="0"/>
              <a:t>C) build thousands of “sodium trees” </a:t>
            </a:r>
          </a:p>
          <a:p>
            <a:r>
              <a:rPr lang="en-US" dirty="0" smtClean="0"/>
              <a:t>D) carbon sequestration</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6" dirty="0" smtClean="0"/>
              <a:t>2) Proposed Sun-blocking Methods (mimicking effects of volcanic eruptions</a:t>
            </a:r>
            <a:r>
              <a:rPr lang="en-US" dirty="0" smtClean="0"/>
              <a:t>)</a:t>
            </a:r>
            <a:endParaRPr lang="en-US" dirty="0"/>
          </a:p>
        </p:txBody>
      </p:sp>
      <p:sp>
        <p:nvSpPr>
          <p:cNvPr id="3" name="Content Placeholder 2"/>
          <p:cNvSpPr>
            <a:spLocks noGrp="1"/>
          </p:cNvSpPr>
          <p:nvPr>
            <p:ph idx="1"/>
          </p:nvPr>
        </p:nvSpPr>
        <p:spPr>
          <a:xfrm>
            <a:off x="0" y="1676400"/>
            <a:ext cx="9144000" cy="5181599"/>
          </a:xfrm>
        </p:spPr>
        <p:txBody>
          <a:bodyPr>
            <a:normAutofit fontScale="85000" lnSpcReduction="20000"/>
          </a:bodyPr>
          <a:lstStyle/>
          <a:p>
            <a:r>
              <a:rPr lang="en-US" dirty="0" smtClean="0"/>
              <a:t>Solar Radiation Management- designed to reflect incoming solar radiation, i.e., increase planetary </a:t>
            </a:r>
            <a:r>
              <a:rPr lang="en-US" dirty="0" err="1" smtClean="0"/>
              <a:t>albedo</a:t>
            </a:r>
            <a:r>
              <a:rPr lang="en-US" dirty="0" smtClean="0"/>
              <a:t>.  </a:t>
            </a:r>
          </a:p>
          <a:p>
            <a:r>
              <a:rPr lang="en-US" dirty="0" smtClean="0"/>
              <a:t>A) add small reflective particles (sulfur dioxide, aluminum oxide dust, etc.) to stratosphere, 10-15 km up, to increase planetary </a:t>
            </a:r>
            <a:r>
              <a:rPr lang="en-US" dirty="0" err="1" smtClean="0"/>
              <a:t>albedo</a:t>
            </a:r>
            <a:r>
              <a:rPr lang="en-US" dirty="0" smtClean="0"/>
              <a:t> and reflect solar radiation.*   Could use fleets of high-flying aircraft, naval guns, rockets, hot air balloons or blimps.  Estimated costs for 40-yr project: $400 million to $100 billion/year.  </a:t>
            </a:r>
          </a:p>
          <a:p>
            <a:r>
              <a:rPr lang="en-US" dirty="0" smtClean="0"/>
              <a:t>(Currently atmosphere reflects about 23% of </a:t>
            </a:r>
            <a:r>
              <a:rPr lang="en-US" dirty="0" err="1" smtClean="0"/>
              <a:t>insolation</a:t>
            </a:r>
            <a:r>
              <a:rPr lang="en-US" dirty="0" smtClean="0"/>
              <a:t>, an extra 2% would cool planet and supposedly offset doubling of CO2.</a:t>
            </a:r>
          </a:p>
          <a:p>
            <a:r>
              <a:rPr lang="en-US" dirty="0" smtClean="0"/>
              <a:t>B) Cloud seeding to increase low-altitude stratocumulus cloud cover.</a:t>
            </a:r>
          </a:p>
          <a:p>
            <a:r>
              <a:rPr lang="en-US" dirty="0" smtClean="0"/>
              <a:t>D) About 1500 specially designed unmanned ships send up plumes of water vapor that increase cloud cover.   </a:t>
            </a:r>
          </a:p>
          <a:p>
            <a:r>
              <a:rPr lang="en-US" dirty="0" smtClean="0"/>
              <a:t>D) Convert dark-colored forests into light-colored grasslands.</a:t>
            </a:r>
          </a:p>
          <a:p>
            <a:r>
              <a:rPr lang="en-US" dirty="0" smtClean="0"/>
              <a:t>E) Mandate whitening of city rooftops and roads.  </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All of these </a:t>
            </a:r>
            <a:r>
              <a:rPr lang="en-US" dirty="0" err="1" smtClean="0"/>
              <a:t>geoengineering</a:t>
            </a:r>
            <a:r>
              <a:rPr lang="en-US" dirty="0" smtClean="0"/>
              <a:t> strategies involve great uncertainty and carry significant risks to health of humans and biosphere.  </a:t>
            </a:r>
          </a:p>
          <a:p>
            <a:r>
              <a:rPr lang="en-US" dirty="0" smtClean="0"/>
              <a:t>On the grounds of “national security,” however, many of these projects are being conducted today without the knowledge or informed consent of the public.*</a:t>
            </a:r>
          </a:p>
          <a:p>
            <a:r>
              <a:rPr lang="en-US" dirty="0" smtClean="0"/>
              <a:t>*Law 95-79, Title VIII, Sec. 808 (July 30, 1977).  It is illegal to perform experiments on people without their informed consent.  </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r>
              <a:rPr lang="en-US" dirty="0" smtClean="0"/>
              <a:t>Environmental Warfare: </a:t>
            </a:r>
            <a:br>
              <a:rPr lang="en-US" dirty="0" smtClean="0"/>
            </a:br>
            <a:r>
              <a:rPr lang="en-US" dirty="0" smtClean="0"/>
              <a:t>The ultimate weapon of mass destruction:</a:t>
            </a:r>
            <a:br>
              <a:rPr lang="en-US" dirty="0" smtClean="0"/>
            </a:br>
            <a:endParaRPr lang="en-US" dirty="0"/>
          </a:p>
        </p:txBody>
      </p:sp>
      <p:sp>
        <p:nvSpPr>
          <p:cNvPr id="3" name="Content Placeholder 2"/>
          <p:cNvSpPr>
            <a:spLocks noGrp="1"/>
          </p:cNvSpPr>
          <p:nvPr>
            <p:ph idx="1"/>
          </p:nvPr>
        </p:nvSpPr>
        <p:spPr>
          <a:xfrm>
            <a:off x="457200" y="2666999"/>
            <a:ext cx="8229600" cy="3352801"/>
          </a:xfrm>
        </p:spPr>
        <p:txBody>
          <a:bodyPr/>
          <a:lstStyle/>
          <a:p>
            <a:r>
              <a:rPr lang="en-US" dirty="0" smtClean="0"/>
              <a:t>President Lyndon Baines Johnson, as quoted in </a:t>
            </a:r>
            <a:r>
              <a:rPr lang="en-US" u="sng" dirty="0" smtClean="0"/>
              <a:t>Lyndon Johnson, Master of the Senate</a:t>
            </a:r>
            <a:r>
              <a:rPr lang="en-US" dirty="0" smtClean="0"/>
              <a:t>:</a:t>
            </a:r>
          </a:p>
          <a:p>
            <a:r>
              <a:rPr lang="en-US" dirty="0" smtClean="0"/>
              <a:t>"Control of space means control of the world.  From space, the masters of infinity would have the power to control the earth's weather, to cause drought and flood, to change the tides and raise the levels of the sea, to divert the Gulf Stream and change temperature climates to frigid.”</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Climate engineer Dr. David Keith (University of Calgary):</a:t>
            </a:r>
            <a:endParaRPr lang="en-US" dirty="0"/>
          </a:p>
        </p:txBody>
      </p:sp>
      <p:sp>
        <p:nvSpPr>
          <p:cNvPr id="3" name="Content Placeholder 2"/>
          <p:cNvSpPr>
            <a:spLocks noGrp="1"/>
          </p:cNvSpPr>
          <p:nvPr>
            <p:ph idx="1"/>
          </p:nvPr>
        </p:nvSpPr>
        <p:spPr/>
        <p:txBody>
          <a:bodyPr>
            <a:normAutofit lnSpcReduction="10000"/>
          </a:bodyPr>
          <a:lstStyle/>
          <a:p>
            <a:r>
              <a:rPr lang="en-US" dirty="0" smtClean="0"/>
              <a:t>“The fact is that with the right technology it may be cheap enough, through engineering the stratosphere, that literally individual human beings may have the wealth necessary to introduce an ice age.”</a:t>
            </a:r>
          </a:p>
          <a:p>
            <a:endParaRPr lang="en-US" dirty="0" smtClean="0"/>
          </a:p>
          <a:p>
            <a:r>
              <a:rPr lang="en-US" dirty="0" smtClean="0"/>
              <a:t>Note:  Climate changes naturally on many different time scales.  Historically, warming cycles are beneficial for humans and other life forms whereas colder climates are accompanied by shorter growing seasons, shorter life spans,  more disease, die-off of species, etc.</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headlines</a:t>
            </a:r>
            <a:endParaRPr lang="en-US" dirty="0"/>
          </a:p>
        </p:txBody>
      </p:sp>
      <p:sp>
        <p:nvSpPr>
          <p:cNvPr id="3" name="Content Placeholder 2"/>
          <p:cNvSpPr>
            <a:spLocks noGrp="1"/>
          </p:cNvSpPr>
          <p:nvPr>
            <p:ph idx="1"/>
          </p:nvPr>
        </p:nvSpPr>
        <p:spPr>
          <a:xfrm>
            <a:off x="457200" y="2057400"/>
            <a:ext cx="8229600" cy="4495799"/>
          </a:xfrm>
        </p:spPr>
        <p:txBody>
          <a:bodyPr>
            <a:normAutofit fontScale="85000" lnSpcReduction="20000"/>
          </a:bodyPr>
          <a:lstStyle/>
          <a:p>
            <a:r>
              <a:rPr lang="en-US" dirty="0" smtClean="0"/>
              <a:t>2009 TIME magazine article:  “</a:t>
            </a:r>
            <a:r>
              <a:rPr lang="en-US" dirty="0" err="1" smtClean="0"/>
              <a:t>Geoengineering</a:t>
            </a:r>
            <a:r>
              <a:rPr lang="en-US" dirty="0" smtClean="0"/>
              <a:t> may be the only way to prevent the climate from “collapsing.”</a:t>
            </a:r>
          </a:p>
          <a:p>
            <a:r>
              <a:rPr lang="en-US" dirty="0" smtClean="0"/>
              <a:t>Obama’s Science Czar, John </a:t>
            </a:r>
            <a:r>
              <a:rPr lang="en-US" dirty="0" err="1" smtClean="0"/>
              <a:t>Holdren</a:t>
            </a:r>
            <a:r>
              <a:rPr lang="en-US" dirty="0" smtClean="0"/>
              <a:t>, in a 2010 interview, compared global warming to being “in a car with bad brakes driving toward a cliff in the fog.”</a:t>
            </a:r>
          </a:p>
          <a:p>
            <a:r>
              <a:rPr lang="en-US" dirty="0" smtClean="0"/>
              <a:t>Therefore, </a:t>
            </a:r>
            <a:r>
              <a:rPr lang="en-US" dirty="0" err="1" smtClean="0"/>
              <a:t>Holdren</a:t>
            </a:r>
            <a:r>
              <a:rPr lang="en-US" dirty="0" smtClean="0"/>
              <a:t> concludes: “(</a:t>
            </a:r>
            <a:r>
              <a:rPr lang="en-US" dirty="0" err="1" smtClean="0"/>
              <a:t>Geoengineering</a:t>
            </a:r>
            <a:r>
              <a:rPr lang="en-US" dirty="0" smtClean="0"/>
              <a:t> or Plan B) has got to be looked at.   We don’t have the option of taking any approach off the table.”</a:t>
            </a:r>
          </a:p>
          <a:p>
            <a:r>
              <a:rPr lang="en-US" dirty="0" err="1" smtClean="0"/>
              <a:t>Caviat</a:t>
            </a:r>
            <a:r>
              <a:rPr lang="en-US" dirty="0" smtClean="0"/>
              <a:t>:  In his 1973 text, </a:t>
            </a:r>
            <a:r>
              <a:rPr lang="en-US" i="1" dirty="0" smtClean="0"/>
              <a:t>Ecosystems</a:t>
            </a:r>
            <a:r>
              <a:rPr lang="en-US" dirty="0" smtClean="0"/>
              <a:t>, co-authored with Paul and Anne </a:t>
            </a:r>
            <a:r>
              <a:rPr lang="en-US" dirty="0" err="1" smtClean="0"/>
              <a:t>Erlich</a:t>
            </a:r>
            <a:r>
              <a:rPr lang="en-US" dirty="0" smtClean="0"/>
              <a:t>, </a:t>
            </a:r>
            <a:r>
              <a:rPr lang="en-US" dirty="0" err="1" smtClean="0"/>
              <a:t>Holdren</a:t>
            </a:r>
            <a:r>
              <a:rPr lang="en-US" dirty="0" smtClean="0"/>
              <a:t> calls for compulsory population control measures, including forced abortion, mass sterilization, and implementation of a “planetary regime” to control the global economy, natural resources, and population.  “The first step necessarily involves partial surrender of sovereignty to an international organization.”</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Official definition of “</a:t>
            </a:r>
            <a:r>
              <a:rPr lang="en-US" dirty="0" err="1" smtClean="0"/>
              <a:t>Geoengineering</a:t>
            </a:r>
            <a:r>
              <a:rPr lang="en-US" dirty="0" smtClean="0"/>
              <a:t>:”</a:t>
            </a:r>
            <a:endParaRPr lang="en-US" dirty="0"/>
          </a:p>
        </p:txBody>
      </p:sp>
      <p:sp>
        <p:nvSpPr>
          <p:cNvPr id="3" name="Content Placeholder 2"/>
          <p:cNvSpPr>
            <a:spLocks noGrp="1"/>
          </p:cNvSpPr>
          <p:nvPr>
            <p:ph idx="1"/>
          </p:nvPr>
        </p:nvSpPr>
        <p:spPr>
          <a:xfrm>
            <a:off x="0" y="2057400"/>
            <a:ext cx="9144000" cy="4800599"/>
          </a:xfrm>
        </p:spPr>
        <p:txBody>
          <a:bodyPr>
            <a:normAutofit lnSpcReduction="10000"/>
          </a:bodyPr>
          <a:lstStyle/>
          <a:p>
            <a:r>
              <a:rPr lang="en-US" dirty="0" smtClean="0"/>
              <a:t>“Deliberate, large-scale manipulation of the planetary environment to counteract anthropogenic climate change.”  </a:t>
            </a:r>
          </a:p>
          <a:p>
            <a:r>
              <a:rPr lang="en-US" sz="2000" dirty="0" smtClean="0"/>
              <a:t>Royal Society, 2009, </a:t>
            </a:r>
            <a:r>
              <a:rPr lang="en-US" sz="2000" i="1" dirty="0" err="1" smtClean="0"/>
              <a:t>Geoengineering</a:t>
            </a:r>
            <a:r>
              <a:rPr lang="en-US" sz="2000" i="1" dirty="0" smtClean="0"/>
              <a:t> the Climate: Science, Governance, and Uncertainty</a:t>
            </a:r>
          </a:p>
          <a:p>
            <a:r>
              <a:rPr lang="en-US" sz="2000" dirty="0" smtClean="0"/>
              <a:t>In this Orwellian distortion of reality, </a:t>
            </a:r>
            <a:r>
              <a:rPr lang="en-US" sz="2000" dirty="0" err="1" smtClean="0"/>
              <a:t>geoengineering</a:t>
            </a:r>
            <a:r>
              <a:rPr lang="en-US" sz="2000" dirty="0" smtClean="0"/>
              <a:t>  is advanced as a solution to a problem that does not exist.  </a:t>
            </a:r>
          </a:p>
          <a:p>
            <a:r>
              <a:rPr lang="en-US" sz="2000" dirty="0" smtClean="0"/>
              <a:t>The official rationale for </a:t>
            </a:r>
            <a:r>
              <a:rPr lang="en-US" sz="2000" dirty="0" err="1" smtClean="0"/>
              <a:t>geoengineering</a:t>
            </a:r>
            <a:r>
              <a:rPr lang="en-US" sz="2000" dirty="0" smtClean="0"/>
              <a:t> comes from the disproven hypothesis that humans are negatively impacting earth’s climate by burning fossil fuels, that carbon dioxide is a pollutant that drives temperatures, and that humans can and should “fix the climate,”  which is perhaps the most complex natural system of all.</a:t>
            </a:r>
          </a:p>
          <a:p>
            <a:r>
              <a:rPr lang="en-US" sz="2000" dirty="0" smtClean="0"/>
              <a:t>See my article “</a:t>
            </a:r>
            <a:r>
              <a:rPr lang="en-US" sz="2000" dirty="0" err="1" smtClean="0"/>
              <a:t>Disproofs</a:t>
            </a:r>
            <a:r>
              <a:rPr lang="en-US" sz="2000" dirty="0" smtClean="0"/>
              <a:t> of Man-Caused Global Warming” on my website </a:t>
            </a:r>
            <a:r>
              <a:rPr lang="en-US" sz="2000" dirty="0" smtClean="0">
                <a:hlinkClick r:id="rId2"/>
              </a:rPr>
              <a:t>http://www.naturalclimatechange.us</a:t>
            </a:r>
            <a:r>
              <a:rPr lang="en-US" sz="2000" dirty="0" smtClean="0"/>
              <a:t> </a:t>
            </a:r>
          </a:p>
          <a:p>
            <a:endParaRPr lang="en-US" sz="2000" i="1" dirty="0" smtClean="0">
              <a:solidFill>
                <a:schemeClr val="accent6">
                  <a:lumMod val="75000"/>
                </a:schemeClr>
              </a:solidFill>
            </a:endParaRPr>
          </a:p>
          <a:p>
            <a:endParaRPr lang="en-US" sz="2000" i="1" dirty="0" smtClean="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Autofit/>
          </a:bodyPr>
          <a:lstStyle/>
          <a:p>
            <a:r>
              <a:rPr lang="en-US" sz="2800" dirty="0" smtClean="0"/>
              <a:t>“Global Warming, now “Climate Change” or “Climate Disruption” is the official cover story for </a:t>
            </a:r>
            <a:r>
              <a:rPr lang="en-US" sz="2800" dirty="0" err="1" smtClean="0"/>
              <a:t>geoengineering</a:t>
            </a:r>
            <a:r>
              <a:rPr lang="en-US" sz="2800" dirty="0" smtClean="0"/>
              <a:t>.  </a:t>
            </a:r>
            <a:endParaRPr lang="en-US" sz="2800" dirty="0"/>
          </a:p>
        </p:txBody>
      </p:sp>
      <p:sp>
        <p:nvSpPr>
          <p:cNvPr id="3" name="Content Placeholder 2"/>
          <p:cNvSpPr>
            <a:spLocks noGrp="1"/>
          </p:cNvSpPr>
          <p:nvPr>
            <p:ph idx="1"/>
          </p:nvPr>
        </p:nvSpPr>
        <p:spPr>
          <a:xfrm>
            <a:off x="457200" y="2057400"/>
            <a:ext cx="8229600" cy="4495799"/>
          </a:xfrm>
        </p:spPr>
        <p:txBody>
          <a:bodyPr>
            <a:normAutofit fontScale="92500" lnSpcReduction="10000"/>
          </a:bodyPr>
          <a:lstStyle/>
          <a:p>
            <a:r>
              <a:rPr lang="en-US" dirty="0" smtClean="0"/>
              <a:t>On the man-caused global warming fraud:</a:t>
            </a:r>
          </a:p>
          <a:p>
            <a:r>
              <a:rPr lang="en-US" dirty="0" smtClean="0"/>
              <a:t>Ed Ring: It will be remembered as the greatest mass delusion in the history of the world- that carbon dioxide, the life of plants, was considered for a time to be a deadly poison.</a:t>
            </a:r>
          </a:p>
          <a:p>
            <a:r>
              <a:rPr lang="en-US" dirty="0" smtClean="0"/>
              <a:t>Dr. Timothy Ball (</a:t>
            </a:r>
            <a:r>
              <a:rPr lang="en-US" u="sng" dirty="0" smtClean="0"/>
              <a:t>Slaying the Sky Dragon: Death of the Greenhouse Gas Theory</a:t>
            </a:r>
            <a:r>
              <a:rPr lang="en-US" dirty="0" smtClean="0"/>
              <a:t>) refers to global warming as a “massive deception.”  </a:t>
            </a:r>
          </a:p>
          <a:p>
            <a:r>
              <a:rPr lang="en-US" dirty="0" smtClean="0"/>
              <a:t>Professor Robert M. Carter (</a:t>
            </a:r>
            <a:r>
              <a:rPr lang="en-US" u="sng" dirty="0" smtClean="0"/>
              <a:t>Climate: The Counter-Consensus</a:t>
            </a:r>
            <a:r>
              <a:rPr lang="en-US" dirty="0" smtClean="0"/>
              <a:t>”):  AGW is “the greatest self-organized scientific and political conspiracy that the world has ever seen.”   Future generations will regard this as a period of “collective insanity.”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own work:</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Karlstrom, E.T., 1990 and 1991 scientific journal articles:   Relict soils and </a:t>
            </a:r>
            <a:r>
              <a:rPr lang="en-US" dirty="0" err="1" smtClean="0"/>
              <a:t>periglacial</a:t>
            </a:r>
            <a:r>
              <a:rPr lang="en-US" dirty="0" smtClean="0"/>
              <a:t> features in the Glacier Park area indicate average annual temperatures fluctuated by at least 18  C (about 29 to 32 degrees F) over the past 1 million yr.</a:t>
            </a:r>
          </a:p>
          <a:p>
            <a:r>
              <a:rPr lang="en-US" dirty="0" smtClean="0"/>
              <a:t>This temperature range is about 30 times greater than the 1 degree F warming claimed for the 20</a:t>
            </a:r>
            <a:r>
              <a:rPr lang="en-US" baseline="30000" dirty="0" smtClean="0"/>
              <a:t>th</a:t>
            </a:r>
            <a:r>
              <a:rPr lang="en-US" dirty="0" smtClean="0"/>
              <a:t> century.  Therefore, AGW is no big deal and well within the range of natural climate variability.</a:t>
            </a:r>
          </a:p>
          <a:p>
            <a:r>
              <a:rPr lang="en-US" dirty="0" smtClean="0"/>
              <a:t>Also check my </a:t>
            </a:r>
            <a:r>
              <a:rPr lang="en-US" dirty="0" smtClean="0">
                <a:hlinkClick r:id="rId2"/>
              </a:rPr>
              <a:t>www.naturalclimatechange.us</a:t>
            </a:r>
            <a:r>
              <a:rPr lang="en-US" dirty="0" smtClean="0"/>
              <a:t> website, where I post:</a:t>
            </a:r>
          </a:p>
          <a:p>
            <a:r>
              <a:rPr lang="en-US" dirty="0" smtClean="0"/>
              <a:t>80 page open letter to policy makers, etc.:  “</a:t>
            </a:r>
            <a:r>
              <a:rPr lang="en-US" dirty="0" err="1" smtClean="0"/>
              <a:t>Disproofs</a:t>
            </a:r>
            <a:r>
              <a:rPr lang="en-US" dirty="0" smtClean="0"/>
              <a:t> of the hypothesis of AGW (anthropogenic global warming): And proofs that AGW is a fraud.”</a:t>
            </a:r>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 Man-Caused Global Warming: Paul Johnson: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idea that human beings have changed and are changing the basic climate system of the Earth through their industrial activities and burning of fossil fuels- the essence of the Green’s theory of global warming- has about as much basis in science as Marxism and Freudianism.  Global warming, like Marxism, is a political theory of actions, demanding compliance with its rules.</a:t>
            </a:r>
          </a:p>
          <a:p>
            <a:r>
              <a:rPr lang="en-US" dirty="0" smtClean="0"/>
              <a:t>Marxism, Freudianism, global warming.  These are proof- of which history offers so many examples- that people can be suckers on a grand scale.  To their fanatical followers they are a substitute for religion.  Global warming, in particular, is a creed, a faith, a dogma that has little to do with science.  If people are in need of religion, why don’t they just turn to the genuine article?”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Happening in the Sky?</a:t>
            </a:r>
            <a:endParaRPr lang="en-US" dirty="0"/>
          </a:p>
        </p:txBody>
      </p:sp>
      <p:sp>
        <p:nvSpPr>
          <p:cNvPr id="3" name="Content Placeholder 2"/>
          <p:cNvSpPr>
            <a:spLocks noGrp="1"/>
          </p:cNvSpPr>
          <p:nvPr>
            <p:ph idx="1"/>
          </p:nvPr>
        </p:nvSpPr>
        <p:spPr>
          <a:xfrm>
            <a:off x="457200" y="1676400"/>
            <a:ext cx="8229600" cy="5181600"/>
          </a:xfrm>
        </p:spPr>
        <p:txBody>
          <a:bodyPr>
            <a:normAutofit fontScale="77500" lnSpcReduction="20000"/>
          </a:bodyPr>
          <a:lstStyle/>
          <a:p>
            <a:r>
              <a:rPr lang="en-US" sz="4480" dirty="0" smtClean="0"/>
              <a:t>1) weather modification </a:t>
            </a:r>
            <a:r>
              <a:rPr lang="en-US" dirty="0" smtClean="0"/>
              <a:t>(for profit) by corporations and individuals (NOAA lists 68 projects, 17 in California, mostly to make it rain).  Weather modification has extensive history covering last 7 to 8 decades.   Currently conducted in about 50 countries.</a:t>
            </a:r>
          </a:p>
          <a:p>
            <a:r>
              <a:rPr lang="en-US" sz="4000" dirty="0" smtClean="0"/>
              <a:t>2) scientific experiments </a:t>
            </a:r>
            <a:r>
              <a:rPr lang="en-US" dirty="0" smtClean="0"/>
              <a:t>conducted by the government, corporations, the military, and individuals (Bill Gates and Dr. Ken </a:t>
            </a:r>
            <a:r>
              <a:rPr lang="en-US" dirty="0" err="1" smtClean="0"/>
              <a:t>Caldeira</a:t>
            </a:r>
            <a:r>
              <a:rPr lang="en-US" dirty="0" smtClean="0"/>
              <a:t>- cloud whitening experiment).</a:t>
            </a:r>
          </a:p>
          <a:p>
            <a:r>
              <a:rPr lang="en-US" sz="4480" dirty="0" smtClean="0"/>
              <a:t>3) ongoing military operations</a:t>
            </a:r>
            <a:r>
              <a:rPr lang="en-US" dirty="0" smtClean="0"/>
              <a:t>. Weather/environmental warfare (modern heir of research efforts that span the past century that include federally-funded research and development of “Star Wars” and “Strategic Defense Initiative”).    Most projects are classified and denied.  Some 150 international treaties prohibit “weather warfare.”</a:t>
            </a:r>
          </a:p>
          <a:p>
            <a:r>
              <a:rPr lang="en-US" sz="4480" dirty="0" err="1" smtClean="0"/>
              <a:t>geoengineering</a:t>
            </a:r>
            <a:r>
              <a:rPr lang="en-US" sz="4480" dirty="0" smtClean="0"/>
              <a:t>:  </a:t>
            </a:r>
            <a:r>
              <a:rPr lang="en-US" dirty="0" smtClean="0"/>
              <a:t>Includes all of the above plus efforts at “</a:t>
            </a:r>
            <a:r>
              <a:rPr lang="en-US" dirty="0" err="1" smtClean="0"/>
              <a:t>terraforming</a:t>
            </a:r>
            <a:r>
              <a:rPr lang="en-US" dirty="0" smtClean="0"/>
              <a:t>” the earth’s atmosphere and environment, officially to “mitigate AGW.” </a:t>
            </a:r>
          </a:p>
          <a:p>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Proposed political solutions to the non-problem of AGW:</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Plan A- Kyoto protocol-style rollback of energy supplies.  These schemes derive from and would strengthen United Nations.  “Global problems require global solutions:”  (British P.M., Gordon Brown).  They would also cost trillions and needlessly cripple first world economies. </a:t>
            </a:r>
          </a:p>
          <a:p>
            <a:r>
              <a:rPr lang="en-US" dirty="0" smtClean="0"/>
              <a:t>Plan B- </a:t>
            </a:r>
            <a:r>
              <a:rPr lang="en-US" dirty="0" err="1" smtClean="0"/>
              <a:t>geoengineering</a:t>
            </a:r>
            <a:r>
              <a:rPr lang="en-US" dirty="0" smtClean="0"/>
              <a:t> - which has a nearly 70 year history- mostly unknown to the public.</a:t>
            </a:r>
          </a:p>
          <a:p>
            <a:endParaRPr lang="en-US" dirty="0" smtClean="0"/>
          </a:p>
          <a:p>
            <a:r>
              <a:rPr lang="en-US" i="1" dirty="0" smtClean="0"/>
              <a:t>“I’m not sure which is more arrogant- To say we caused (global warming) or that we can fix it.”</a:t>
            </a:r>
          </a:p>
          <a:p>
            <a:pPr>
              <a:buNone/>
            </a:pPr>
            <a:r>
              <a:rPr lang="en-US" i="1" dirty="0" smtClean="0"/>
              <a:t>							Meteorologist Mark Nolan</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6" dirty="0" smtClean="0"/>
              <a:t>A Better Idea:</a:t>
            </a:r>
            <a:br>
              <a:rPr lang="en-US" sz="3556" dirty="0" smtClean="0"/>
            </a:br>
            <a:r>
              <a:rPr lang="en-US" sz="3556" dirty="0" smtClean="0"/>
              <a:t>A useful “Plan B” proposed by Professor Carter (</a:t>
            </a:r>
            <a:r>
              <a:rPr lang="en-US" sz="3556" u="sng" dirty="0" smtClean="0"/>
              <a:t>Climate: The Counter-Consensus</a:t>
            </a:r>
            <a:r>
              <a:rPr lang="en-US" sz="3556" dirty="0" smtClean="0"/>
              <a:t>)</a:t>
            </a:r>
            <a:r>
              <a:rPr lang="en-US" dirty="0" smtClean="0"/>
              <a:t>:</a:t>
            </a:r>
            <a:endParaRPr lang="en-US" dirty="0"/>
          </a:p>
        </p:txBody>
      </p:sp>
      <p:sp>
        <p:nvSpPr>
          <p:cNvPr id="3" name="Content Placeholder 2"/>
          <p:cNvSpPr>
            <a:spLocks noGrp="1"/>
          </p:cNvSpPr>
          <p:nvPr>
            <p:ph idx="1"/>
          </p:nvPr>
        </p:nvSpPr>
        <p:spPr/>
        <p:txBody>
          <a:bodyPr/>
          <a:lstStyle/>
          <a:p>
            <a:r>
              <a:rPr lang="en-US" dirty="0" smtClean="0"/>
              <a:t>Utilize our newly acquired understanding of the rate and magnitude of climate change to develop strategies to adapt to future changes.  (Historically and pre-historically, cold periods are much more devastating than warm periods.  To be afraid of warming is just plain ignorant, when natural warm periods have been intervals of prosperity, longer life-spans, increased agricultural production, etc.)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Former Secretary of Defense William Cohen (1997), at counterterrorism conference sponsored by former Senator Sam Nunn.</a:t>
            </a:r>
            <a:br>
              <a:rPr lang="en-US" sz="2800" dirty="0" smtClean="0"/>
            </a:br>
            <a:endParaRPr lang="en-US" sz="2800" dirty="0"/>
          </a:p>
        </p:txBody>
      </p:sp>
      <p:sp>
        <p:nvSpPr>
          <p:cNvPr id="3" name="Content Placeholder 2"/>
          <p:cNvSpPr>
            <a:spLocks noGrp="1"/>
          </p:cNvSpPr>
          <p:nvPr>
            <p:ph idx="1"/>
          </p:nvPr>
        </p:nvSpPr>
        <p:spPr/>
        <p:txBody>
          <a:bodyPr>
            <a:normAutofit/>
          </a:bodyPr>
          <a:lstStyle/>
          <a:p>
            <a:r>
              <a:rPr lang="en-US" dirty="0" smtClean="0"/>
              <a:t>"Others are engaging even in an eco-type of terrorism whereby they can alter the climate, set off earthquakes, volcanoes remotely through the use of electromagnetic waves… So there are plenty of ingenious minds out there that are at work finding ways in which they can wreak terror upon other nations…It's real, and that's the reason why we have to intensify our efforts."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648200" cy="4068762"/>
          </a:xfrm>
        </p:spPr>
        <p:txBody>
          <a:bodyPr>
            <a:normAutofit/>
          </a:bodyPr>
          <a:lstStyle/>
          <a:p>
            <a:r>
              <a:rPr lang="en-US" sz="2800" dirty="0" smtClean="0"/>
              <a:t/>
            </a:r>
            <a:br>
              <a:rPr lang="en-US" sz="2800" dirty="0" smtClean="0"/>
            </a:br>
            <a:r>
              <a:rPr lang="en-US" sz="2800" dirty="0" smtClean="0"/>
              <a:t>  </a:t>
            </a:r>
            <a:endParaRPr lang="en-US" sz="2800" dirty="0"/>
          </a:p>
        </p:txBody>
      </p:sp>
      <p:pic>
        <p:nvPicPr>
          <p:cNvPr id="4" name="Content Placeholder 3" descr="parademag_smileyface2.jpg"/>
          <p:cNvPicPr>
            <a:picLocks noGrp="1" noChangeAspect="1"/>
          </p:cNvPicPr>
          <p:nvPr>
            <p:ph idx="1"/>
          </p:nvPr>
        </p:nvPicPr>
        <p:blipFill>
          <a:blip r:embed="rId2"/>
          <a:srcRect l="-86341" r="-86341"/>
          <a:stretch>
            <a:fillRect/>
          </a:stretch>
        </p:blipFill>
        <p:spPr>
          <a:xfrm>
            <a:off x="-3657600" y="0"/>
            <a:ext cx="11734800" cy="3754192"/>
          </a:xfrm>
        </p:spPr>
      </p:pic>
      <p:pic>
        <p:nvPicPr>
          <p:cNvPr id="5" name="Picture 4" descr="smokeangel_usaf.jpg"/>
          <p:cNvPicPr>
            <a:picLocks noChangeAspect="1"/>
          </p:cNvPicPr>
          <p:nvPr/>
        </p:nvPicPr>
        <p:blipFill>
          <a:blip r:embed="rId3"/>
          <a:stretch>
            <a:fillRect/>
          </a:stretch>
        </p:blipFill>
        <p:spPr>
          <a:xfrm>
            <a:off x="0" y="3733800"/>
            <a:ext cx="4343400" cy="3124200"/>
          </a:xfrm>
          <a:prstGeom prst="rect">
            <a:avLst/>
          </a:prstGeom>
        </p:spPr>
      </p:pic>
      <p:sp>
        <p:nvSpPr>
          <p:cNvPr id="6" name="TextBox 5"/>
          <p:cNvSpPr txBox="1"/>
          <p:nvPr/>
        </p:nvSpPr>
        <p:spPr>
          <a:xfrm>
            <a:off x="4495800" y="5562602"/>
            <a:ext cx="4648200" cy="1200329"/>
          </a:xfrm>
          <a:prstGeom prst="rect">
            <a:avLst/>
          </a:prstGeom>
          <a:noFill/>
        </p:spPr>
        <p:txBody>
          <a:bodyPr wrap="square" rtlCol="0">
            <a:spAutoFit/>
          </a:bodyPr>
          <a:lstStyle/>
          <a:p>
            <a:r>
              <a:rPr lang="en-US" b="1" dirty="0" smtClean="0">
                <a:solidFill>
                  <a:schemeClr val="bg1"/>
                </a:solidFill>
              </a:rPr>
              <a:t>A Smoke Angel from Airplane Flares </a:t>
            </a:r>
            <a:r>
              <a:rPr lang="en-US" dirty="0" smtClean="0">
                <a:solidFill>
                  <a:schemeClr val="bg1"/>
                </a:solidFill>
              </a:rPr>
              <a:t/>
            </a:r>
            <a:br>
              <a:rPr lang="en-US" dirty="0" smtClean="0">
                <a:solidFill>
                  <a:schemeClr val="bg1"/>
                </a:solidFill>
              </a:rPr>
            </a:br>
            <a:r>
              <a:rPr lang="en-US" dirty="0" smtClean="0">
                <a:solidFill>
                  <a:schemeClr val="bg1"/>
                </a:solidFill>
              </a:rPr>
              <a:t>released by a </a:t>
            </a:r>
            <a:r>
              <a:rPr lang="en-US" dirty="0" smtClean="0">
                <a:solidFill>
                  <a:schemeClr val="bg1"/>
                </a:solidFill>
                <a:hlinkClick r:id="rId4"/>
              </a:rPr>
              <a:t>C-17 Globemaster III</a:t>
            </a:r>
            <a:r>
              <a:rPr lang="en-US" dirty="0" smtClean="0">
                <a:solidFill>
                  <a:schemeClr val="bg1"/>
                </a:solidFill>
              </a:rPr>
              <a:t> Air Force jet  over the </a:t>
            </a:r>
            <a:r>
              <a:rPr lang="en-US" dirty="0" smtClean="0">
                <a:solidFill>
                  <a:schemeClr val="bg1"/>
                </a:solidFill>
                <a:hlinkClick r:id="rId5"/>
              </a:rPr>
              <a:t>Atlantic Ocean</a:t>
            </a:r>
            <a:r>
              <a:rPr lang="en-US" dirty="0" smtClean="0">
                <a:solidFill>
                  <a:schemeClr val="bg1"/>
                </a:solidFill>
              </a:rPr>
              <a:t>. </a:t>
            </a:r>
            <a:r>
              <a:rPr lang="en-US" dirty="0" smtClean="0"/>
              <a:t/>
            </a:r>
            <a:br>
              <a:rPr lang="en-US" dirty="0" smtClean="0"/>
            </a:br>
            <a:endParaRPr lang="en-US" dirty="0"/>
          </a:p>
        </p:txBody>
      </p:sp>
      <p:pic>
        <p:nvPicPr>
          <p:cNvPr id="7" name="Content Placeholder 3" descr="chemtrails_1.jpg"/>
          <p:cNvPicPr>
            <a:picLocks noChangeAspect="1"/>
          </p:cNvPicPr>
          <p:nvPr/>
        </p:nvPicPr>
        <p:blipFill>
          <a:blip r:embed="rId6"/>
          <a:srcRect l="-22232" r="-22232"/>
          <a:stretch>
            <a:fillRect/>
          </a:stretch>
        </p:blipFill>
        <p:spPr>
          <a:xfrm>
            <a:off x="3200400" y="884240"/>
            <a:ext cx="7086600" cy="4678362"/>
          </a:xfrm>
          <a:prstGeom prst="rect">
            <a:avLst/>
          </a:prstGeom>
        </p:spPr>
      </p:pic>
      <p:sp>
        <p:nvSpPr>
          <p:cNvPr id="8" name="TextBox 7"/>
          <p:cNvSpPr txBox="1"/>
          <p:nvPr/>
        </p:nvSpPr>
        <p:spPr>
          <a:xfrm>
            <a:off x="4724400" y="1"/>
            <a:ext cx="4419600" cy="646331"/>
          </a:xfrm>
          <a:prstGeom prst="rect">
            <a:avLst/>
          </a:prstGeom>
          <a:noFill/>
        </p:spPr>
        <p:txBody>
          <a:bodyPr wrap="square" rtlCol="0">
            <a:spAutoFit/>
          </a:bodyPr>
          <a:lstStyle/>
          <a:p>
            <a:r>
              <a:rPr lang="en-US" dirty="0" smtClean="0"/>
              <a:t>NASA admits man-made cirrus clouds trap heat in atmosphere.</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362200" y="0"/>
            <a:ext cx="8001000" cy="646331"/>
          </a:xfrm>
          <a:prstGeom prst="rect">
            <a:avLst/>
          </a:prstGeom>
          <a:noFill/>
        </p:spPr>
        <p:txBody>
          <a:bodyPr wrap="square" rtlCol="0">
            <a:spAutoFit/>
          </a:bodyPr>
          <a:lstStyle/>
          <a:p>
            <a:r>
              <a:rPr lang="en-US" sz="3600" dirty="0" smtClean="0"/>
              <a:t>Layers of the atmosphere</a:t>
            </a:r>
            <a:endParaRPr lang="en-US" sz="3600" dirty="0"/>
          </a:p>
        </p:txBody>
      </p:sp>
      <p:pic>
        <p:nvPicPr>
          <p:cNvPr id="6" name="Picture 5" descr="atmosphere-1.gif"/>
          <p:cNvPicPr>
            <a:picLocks noChangeAspect="1"/>
          </p:cNvPicPr>
          <p:nvPr/>
        </p:nvPicPr>
        <p:blipFill>
          <a:blip r:embed="rId2"/>
          <a:stretch>
            <a:fillRect/>
          </a:stretch>
        </p:blipFill>
        <p:spPr>
          <a:xfrm>
            <a:off x="1466850" y="1295400"/>
            <a:ext cx="6604000" cy="4318000"/>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dirty="0" smtClean="0"/>
              <a:t>Brief history of </a:t>
            </a:r>
            <a:r>
              <a:rPr lang="en-US" sz="3200" dirty="0" err="1" smtClean="0"/>
              <a:t>geoengineering</a:t>
            </a:r>
            <a:r>
              <a:rPr lang="en-US" sz="3200" dirty="0" smtClean="0"/>
              <a:t>/weather modification/weather warfare:</a:t>
            </a:r>
            <a:endParaRPr lang="en-US" sz="3200" dirty="0"/>
          </a:p>
        </p:txBody>
      </p:sp>
      <p:sp>
        <p:nvSpPr>
          <p:cNvPr id="3" name="Content Placeholder 2"/>
          <p:cNvSpPr>
            <a:spLocks noGrp="1"/>
          </p:cNvSpPr>
          <p:nvPr>
            <p:ph idx="1"/>
          </p:nvPr>
        </p:nvSpPr>
        <p:spPr>
          <a:xfrm>
            <a:off x="0" y="1676400"/>
            <a:ext cx="9144000" cy="5181600"/>
          </a:xfrm>
        </p:spPr>
        <p:txBody>
          <a:bodyPr>
            <a:normAutofit fontScale="77500" lnSpcReduction="20000"/>
          </a:bodyPr>
          <a:lstStyle/>
          <a:p>
            <a:pPr>
              <a:buNone/>
            </a:pPr>
            <a:r>
              <a:rPr lang="en-US" dirty="0" smtClean="0"/>
              <a:t>1943- First operational use of chaff (aluminum strips cut to ¼ of radar’s wavelength) to disable radar during England’s bombing of Hamburg, Germany</a:t>
            </a:r>
          </a:p>
          <a:p>
            <a:pPr>
              <a:buNone/>
            </a:pPr>
            <a:r>
              <a:rPr lang="en-US" dirty="0" smtClean="0"/>
              <a:t>1946- </a:t>
            </a:r>
            <a:r>
              <a:rPr lang="en-US" dirty="0" err="1" smtClean="0"/>
              <a:t>G.E.’s</a:t>
            </a:r>
            <a:r>
              <a:rPr lang="en-US" dirty="0" smtClean="0"/>
              <a:t> Vincent Schaefer dropped 6 lbs. of dry ice into a cold cloud causing “explosive growth” of  cloud</a:t>
            </a:r>
          </a:p>
          <a:p>
            <a:pPr>
              <a:buNone/>
            </a:pPr>
            <a:r>
              <a:rPr lang="en-US" dirty="0" smtClean="0"/>
              <a:t>1949- </a:t>
            </a:r>
            <a:r>
              <a:rPr lang="en-US" i="1" dirty="0" smtClean="0"/>
              <a:t>Project Cirrus</a:t>
            </a:r>
            <a:r>
              <a:rPr lang="en-US" dirty="0" smtClean="0"/>
              <a:t>: Silver iodide is used to seed clouds in New Mexico.  It rained about 320 billion gallons over half of New Mexico.	</a:t>
            </a:r>
          </a:p>
          <a:p>
            <a:pPr>
              <a:buNone/>
            </a:pPr>
            <a:r>
              <a:rPr lang="en-US" dirty="0" smtClean="0"/>
              <a:t>1950- </a:t>
            </a:r>
            <a:r>
              <a:rPr lang="en-US" i="1" dirty="0" smtClean="0"/>
              <a:t>Weather Modification Association </a:t>
            </a:r>
            <a:r>
              <a:rPr lang="en-US" dirty="0" smtClean="0"/>
              <a:t>formed</a:t>
            </a:r>
          </a:p>
          <a:p>
            <a:pPr>
              <a:buNone/>
            </a:pPr>
            <a:r>
              <a:rPr lang="en-US" dirty="0" smtClean="0"/>
              <a:t>1952- UK’s </a:t>
            </a:r>
            <a:r>
              <a:rPr lang="en-US" i="1" dirty="0" smtClean="0"/>
              <a:t>Operation Cumulus</a:t>
            </a:r>
            <a:r>
              <a:rPr lang="en-US" dirty="0" smtClean="0"/>
              <a:t>: Royal Air Force covertly seeded clouds over Devon, England.  Flooding caused 35 deaths and destroyed bridges, landscapes.</a:t>
            </a:r>
          </a:p>
          <a:p>
            <a:pPr>
              <a:buNone/>
            </a:pPr>
            <a:r>
              <a:rPr lang="en-US" dirty="0" smtClean="0"/>
              <a:t>1962-1983- </a:t>
            </a:r>
            <a:r>
              <a:rPr lang="en-US" i="1" dirty="0" smtClean="0"/>
              <a:t>Project </a:t>
            </a:r>
            <a:r>
              <a:rPr lang="en-US" i="1" dirty="0" err="1" smtClean="0"/>
              <a:t>Stormfury</a:t>
            </a:r>
            <a:r>
              <a:rPr lang="en-US" dirty="0" smtClean="0"/>
              <a:t>: US scientists weakened hurricanes, reducing winds by 30% with cloud-seeding from aircraft.</a:t>
            </a:r>
          </a:p>
          <a:p>
            <a:pPr>
              <a:buNone/>
            </a:pPr>
            <a:r>
              <a:rPr lang="en-US" dirty="0" smtClean="0"/>
              <a:t>1966-1972- </a:t>
            </a:r>
            <a:r>
              <a:rPr lang="en-US" i="1" dirty="0" smtClean="0"/>
              <a:t>Operation Popeye</a:t>
            </a:r>
            <a:r>
              <a:rPr lang="en-US" dirty="0" smtClean="0"/>
              <a:t>: U.S. military seeded clouds over Ho Chi Minh Trail to wash out North Vietnamese supply routes.   First successful use of weather warfare</a:t>
            </a:r>
          </a:p>
          <a:p>
            <a:pPr>
              <a:buNone/>
            </a:pPr>
            <a:r>
              <a:rPr lang="en-US" dirty="0" smtClean="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(continued) </a:t>
            </a:r>
            <a:endParaRPr lang="en-US" dirty="0"/>
          </a:p>
        </p:txBody>
      </p:sp>
      <p:sp>
        <p:nvSpPr>
          <p:cNvPr id="3" name="Content Placeholder 2"/>
          <p:cNvSpPr>
            <a:spLocks noGrp="1"/>
          </p:cNvSpPr>
          <p:nvPr>
            <p:ph idx="1"/>
          </p:nvPr>
        </p:nvSpPr>
        <p:spPr>
          <a:xfrm>
            <a:off x="0" y="1752600"/>
            <a:ext cx="9144000" cy="4953000"/>
          </a:xfrm>
        </p:spPr>
        <p:txBody>
          <a:bodyPr>
            <a:normAutofit fontScale="77500" lnSpcReduction="20000"/>
          </a:bodyPr>
          <a:lstStyle/>
          <a:p>
            <a:pPr>
              <a:buNone/>
            </a:pPr>
            <a:r>
              <a:rPr lang="en-US" u="sng" dirty="0" smtClean="0"/>
              <a:t>Joint U.S.-Soviet projects</a:t>
            </a:r>
          </a:p>
          <a:p>
            <a:r>
              <a:rPr lang="en-US" i="1" dirty="0" smtClean="0"/>
              <a:t>Project POLEX</a:t>
            </a:r>
            <a:r>
              <a:rPr lang="en-US" dirty="0" smtClean="0"/>
              <a:t>, Polar Experiment of the Global Atmospheric Research Program (attempts to melt polar ice cap).  </a:t>
            </a:r>
          </a:p>
          <a:p>
            <a:r>
              <a:rPr lang="en-US" i="1" dirty="0" smtClean="0"/>
              <a:t>Project AIDJEX</a:t>
            </a:r>
            <a:r>
              <a:rPr lang="en-US" dirty="0" smtClean="0"/>
              <a:t>, Arctic Ice Dynamics Joint Experiment </a:t>
            </a:r>
          </a:p>
          <a:p>
            <a:r>
              <a:rPr lang="en-US" i="1" dirty="0" smtClean="0"/>
              <a:t>Project Nile Blue</a:t>
            </a:r>
            <a:r>
              <a:rPr lang="en-US" dirty="0" smtClean="0"/>
              <a:t>, changing of Arctic pack ice</a:t>
            </a:r>
          </a:p>
          <a:p>
            <a:r>
              <a:rPr lang="en-US" i="1" dirty="0" smtClean="0"/>
              <a:t>Project Climate Dynamics</a:t>
            </a:r>
            <a:r>
              <a:rPr lang="en-US" dirty="0" smtClean="0"/>
              <a:t>, changing Arctic pack ice</a:t>
            </a:r>
          </a:p>
          <a:p>
            <a:r>
              <a:rPr lang="en-US" dirty="0" smtClean="0"/>
              <a:t>1970’s.  Soviet woodpecker system:  ELF waves at about 10 Hz using Tesla transmitters produced scalar grid over the US.  Soviets could move the jet stream and create long-term weather blocks.</a:t>
            </a:r>
          </a:p>
          <a:p>
            <a:r>
              <a:rPr lang="en-US" dirty="0" smtClean="0"/>
              <a:t>1986. Soviet Air Force diverted Chernobyl fallout from reaching Moscow by seeding clouds.  Belarus was hit instead.</a:t>
            </a:r>
          </a:p>
          <a:p>
            <a:r>
              <a:rPr lang="en-US" dirty="0" smtClean="0"/>
              <a:t>2008. Chinese government used 1,104 cloud–seeding missiles to remove threat of rain ahead of Olympic opening ceremony in Beijing.</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err="1" smtClean="0"/>
              <a:t>Geoengineering</a:t>
            </a:r>
            <a:r>
              <a:rPr lang="en-US" sz="3600" dirty="0" smtClean="0"/>
              <a:t> (aka weather/environmental warfare): policy paper trail:</a:t>
            </a:r>
            <a:endParaRPr lang="en-US" sz="3600" dirty="0"/>
          </a:p>
        </p:txBody>
      </p:sp>
      <p:sp>
        <p:nvSpPr>
          <p:cNvPr id="3" name="Content Placeholder 2"/>
          <p:cNvSpPr>
            <a:spLocks noGrp="1"/>
          </p:cNvSpPr>
          <p:nvPr>
            <p:ph idx="1"/>
          </p:nvPr>
        </p:nvSpPr>
        <p:spPr>
          <a:xfrm>
            <a:off x="0" y="2057400"/>
            <a:ext cx="9144000" cy="4800600"/>
          </a:xfrm>
        </p:spPr>
        <p:txBody>
          <a:bodyPr>
            <a:normAutofit fontScale="70000" lnSpcReduction="20000"/>
          </a:bodyPr>
          <a:lstStyle/>
          <a:p>
            <a:r>
              <a:rPr lang="en-US" dirty="0" smtClean="0"/>
              <a:t>1992, </a:t>
            </a:r>
            <a:r>
              <a:rPr lang="en-US" i="1" dirty="0" smtClean="0"/>
              <a:t>Policy Implications of Greenhouse Warming: Mitigation, Adaptation, and the Science Base</a:t>
            </a:r>
            <a:r>
              <a:rPr lang="en-US" dirty="0" smtClean="0"/>
              <a:t>, National Academy of Sciences, 918 pp.  </a:t>
            </a:r>
          </a:p>
          <a:p>
            <a:r>
              <a:rPr lang="en-US" dirty="0" smtClean="0"/>
              <a:t>1996: </a:t>
            </a:r>
            <a:r>
              <a:rPr lang="en-US" i="1" dirty="0" smtClean="0"/>
              <a:t>Using the Weather as a Force Multiplier: Owning the Weather in 2025</a:t>
            </a:r>
            <a:r>
              <a:rPr lang="en-US" dirty="0" smtClean="0"/>
              <a:t>, US Air Force.</a:t>
            </a:r>
          </a:p>
          <a:p>
            <a:r>
              <a:rPr lang="en-US" dirty="0" smtClean="0"/>
              <a:t>1997, Teller and Wood, </a:t>
            </a:r>
            <a:r>
              <a:rPr lang="en-US" i="1" dirty="0" smtClean="0"/>
              <a:t>Global Warming and the Ice Ages: I. Prospects for Physics-Based Modulation of Global Change</a:t>
            </a:r>
          </a:p>
          <a:p>
            <a:r>
              <a:rPr lang="en-US" dirty="0" smtClean="0"/>
              <a:t>1997, </a:t>
            </a:r>
            <a:r>
              <a:rPr lang="en-US" i="1" dirty="0" smtClean="0"/>
              <a:t>Vision for 2020, </a:t>
            </a:r>
            <a:r>
              <a:rPr lang="en-US" dirty="0" smtClean="0"/>
              <a:t>United States Space Command. </a:t>
            </a:r>
          </a:p>
          <a:p>
            <a:r>
              <a:rPr lang="en-US" dirty="0" smtClean="0"/>
              <a:t>1998, </a:t>
            </a:r>
            <a:r>
              <a:rPr lang="en-US" i="1" dirty="0" err="1" smtClean="0"/>
              <a:t>Geoengineering</a:t>
            </a:r>
            <a:r>
              <a:rPr lang="en-US" i="1" dirty="0" smtClean="0"/>
              <a:t>: A Climate Change Manhattan Project</a:t>
            </a:r>
            <a:r>
              <a:rPr lang="en-US" dirty="0" smtClean="0"/>
              <a:t>, Jay </a:t>
            </a:r>
            <a:r>
              <a:rPr lang="en-US" dirty="0" err="1" smtClean="0"/>
              <a:t>Michaelson</a:t>
            </a:r>
            <a:r>
              <a:rPr lang="en-US" dirty="0" smtClean="0"/>
              <a:t>, Stanford University.</a:t>
            </a:r>
          </a:p>
          <a:p>
            <a:r>
              <a:rPr lang="en-US" dirty="0" smtClean="0"/>
              <a:t>2001, IPCC </a:t>
            </a:r>
            <a:r>
              <a:rPr lang="en-US" i="1" dirty="0" smtClean="0"/>
              <a:t>Third Assessment Report</a:t>
            </a:r>
            <a:r>
              <a:rPr lang="en-US" dirty="0" smtClean="0"/>
              <a:t> calls for using </a:t>
            </a:r>
            <a:r>
              <a:rPr lang="en-US" dirty="0" err="1" smtClean="0"/>
              <a:t>geoengineeering</a:t>
            </a:r>
            <a:r>
              <a:rPr lang="en-US" dirty="0" smtClean="0"/>
              <a:t> to “mitigate” global warming. </a:t>
            </a:r>
          </a:p>
          <a:p>
            <a:r>
              <a:rPr lang="en-US" dirty="0" smtClean="0"/>
              <a:t>2000, </a:t>
            </a:r>
            <a:r>
              <a:rPr lang="en-US" i="1" dirty="0" smtClean="0"/>
              <a:t>Joint Vision 2020: America’s Military- Preparing for Tomorrow, Directorate for Strategic Plans and Policy</a:t>
            </a:r>
            <a:r>
              <a:rPr lang="en-US" dirty="0" smtClean="0"/>
              <a:t> (J-5) 76 pp.- calls for “Full Spectrum Dominance” of Space by U.S. military</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Geoengineering</a:t>
            </a:r>
            <a:r>
              <a:rPr lang="en-US" dirty="0" smtClean="0"/>
              <a:t> paper trail (cont.)</a:t>
            </a:r>
            <a:endParaRPr lang="en-US" dirty="0"/>
          </a:p>
        </p:txBody>
      </p:sp>
      <p:sp>
        <p:nvSpPr>
          <p:cNvPr id="3" name="Content Placeholder 2"/>
          <p:cNvSpPr>
            <a:spLocks noGrp="1"/>
          </p:cNvSpPr>
          <p:nvPr>
            <p:ph idx="1"/>
          </p:nvPr>
        </p:nvSpPr>
        <p:spPr>
          <a:xfrm>
            <a:off x="0" y="1676400"/>
            <a:ext cx="9144000" cy="5181600"/>
          </a:xfrm>
        </p:spPr>
        <p:txBody>
          <a:bodyPr>
            <a:normAutofit fontScale="70000" lnSpcReduction="20000"/>
          </a:bodyPr>
          <a:lstStyle/>
          <a:p>
            <a:r>
              <a:rPr lang="en-US" dirty="0" smtClean="0"/>
              <a:t>2000, </a:t>
            </a:r>
            <a:r>
              <a:rPr lang="en-US" i="1" dirty="0" smtClean="0"/>
              <a:t>Aviation and the Environment: Aviation’s Effects on the Global Atmosphere Are Potentially Significant and Expected to Grow Research Service, </a:t>
            </a:r>
            <a:r>
              <a:rPr lang="en-US" dirty="0" smtClean="0"/>
              <a:t>General Accounting Office.</a:t>
            </a:r>
            <a:endParaRPr lang="en-US" i="1" dirty="0" smtClean="0"/>
          </a:p>
          <a:p>
            <a:r>
              <a:rPr lang="en-US" dirty="0" smtClean="0"/>
              <a:t>2008, </a:t>
            </a:r>
            <a:r>
              <a:rPr lang="en-US" i="1" dirty="0" smtClean="0"/>
              <a:t>Unilateral </a:t>
            </a:r>
            <a:r>
              <a:rPr lang="en-US" i="1" dirty="0" err="1" smtClean="0"/>
              <a:t>Geoengineering</a:t>
            </a:r>
            <a:r>
              <a:rPr lang="en-US" i="1" dirty="0" smtClean="0"/>
              <a:t>,: Non-technical Briefing Notes for a Workshop at the Council on Foreign Relations</a:t>
            </a:r>
            <a:r>
              <a:rPr lang="en-US" dirty="0" smtClean="0"/>
              <a:t>. </a:t>
            </a:r>
          </a:p>
          <a:p>
            <a:r>
              <a:rPr lang="en-US" dirty="0" smtClean="0"/>
              <a:t> 2010</a:t>
            </a:r>
            <a:r>
              <a:rPr lang="en-US" i="1" dirty="0" smtClean="0"/>
              <a:t>, </a:t>
            </a:r>
            <a:r>
              <a:rPr lang="en-US" i="1" dirty="0" err="1" smtClean="0"/>
              <a:t>Geoengineereing</a:t>
            </a:r>
            <a:r>
              <a:rPr lang="en-US" i="1" dirty="0" smtClean="0"/>
              <a:t>: Governance and Technology Policy</a:t>
            </a:r>
            <a:r>
              <a:rPr lang="en-US" dirty="0" smtClean="0"/>
              <a:t>, (CRS Report for Congress, 7-5700).</a:t>
            </a:r>
          </a:p>
          <a:p>
            <a:r>
              <a:rPr lang="en-US" dirty="0" smtClean="0"/>
              <a:t> 2010, </a:t>
            </a:r>
            <a:r>
              <a:rPr lang="en-US" i="1" dirty="0" smtClean="0"/>
              <a:t>CLIMATE CHANGE: Preliminary Observations on </a:t>
            </a:r>
            <a:r>
              <a:rPr lang="en-US" i="1" dirty="0" err="1" smtClean="0"/>
              <a:t>Geoengineering</a:t>
            </a:r>
            <a:r>
              <a:rPr lang="en-US" i="1" dirty="0" smtClean="0"/>
              <a:t>: Science, Federal Efforts, and Governance Issues, </a:t>
            </a:r>
            <a:r>
              <a:rPr lang="en-US" dirty="0" smtClean="0"/>
              <a:t>General Accounting OfficeGAO-10-546T, 15 pp. </a:t>
            </a:r>
          </a:p>
          <a:p>
            <a:r>
              <a:rPr lang="en-US" dirty="0" smtClean="0"/>
              <a:t>2010, Gordon, B., Chair, </a:t>
            </a:r>
            <a:r>
              <a:rPr lang="en-US" i="1" dirty="0" smtClean="0"/>
              <a:t>Engineering the Climate: Research Needs and Strategies for International Coordination, Committee on Science and Technology</a:t>
            </a:r>
            <a:r>
              <a:rPr lang="en-US" dirty="0" smtClean="0"/>
              <a:t>, U.S. House of Representatives, 50 pp. </a:t>
            </a:r>
          </a:p>
          <a:p>
            <a:r>
              <a:rPr lang="en-US" dirty="0" smtClean="0"/>
              <a:t>2010, </a:t>
            </a:r>
            <a:r>
              <a:rPr lang="en-US" i="1" dirty="0" smtClean="0"/>
              <a:t>The Regulation of </a:t>
            </a:r>
            <a:r>
              <a:rPr lang="en-US" i="1" dirty="0" err="1" smtClean="0"/>
              <a:t>Geoengineering</a:t>
            </a:r>
            <a:r>
              <a:rPr lang="en-US" i="1" dirty="0" smtClean="0"/>
              <a:t>, </a:t>
            </a:r>
            <a:r>
              <a:rPr lang="en-US" dirty="0" smtClean="0"/>
              <a:t>Fifth Report, U.K. House of Commons. U.K. Royal Society Solar Radiation Management Initiative.  </a:t>
            </a:r>
          </a:p>
          <a:p>
            <a:r>
              <a:rPr lang="en-US" dirty="0" smtClean="0"/>
              <a:t>2010, </a:t>
            </a:r>
            <a:r>
              <a:rPr lang="en-US" i="1" dirty="0" smtClean="0"/>
              <a:t>Collaboration and Coordination on </a:t>
            </a:r>
            <a:r>
              <a:rPr lang="en-US" i="1" dirty="0" err="1" smtClean="0"/>
              <a:t>Geoengineering</a:t>
            </a:r>
            <a:r>
              <a:rPr lang="en-US" i="1" dirty="0" smtClean="0"/>
              <a:t>,</a:t>
            </a:r>
            <a:r>
              <a:rPr lang="en-US" dirty="0" smtClean="0"/>
              <a:t> U.S. House of Representatives, Committee on Science and  Technology and United Kingdom House of Commons Select Committee on Science and Technology. </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Pertinent Patents</a:t>
            </a:r>
            <a:endParaRPr lang="en-US" dirty="0"/>
          </a:p>
        </p:txBody>
      </p:sp>
      <p:sp>
        <p:nvSpPr>
          <p:cNvPr id="3" name="Content Placeholder 2"/>
          <p:cNvSpPr>
            <a:spLocks noGrp="1"/>
          </p:cNvSpPr>
          <p:nvPr>
            <p:ph idx="1"/>
          </p:nvPr>
        </p:nvSpPr>
        <p:spPr>
          <a:xfrm>
            <a:off x="0" y="1676400"/>
            <a:ext cx="9144000" cy="5181599"/>
          </a:xfrm>
        </p:spPr>
        <p:txBody>
          <a:bodyPr>
            <a:normAutofit fontScale="70000" lnSpcReduction="20000"/>
          </a:bodyPr>
          <a:lstStyle/>
          <a:p>
            <a:r>
              <a:rPr lang="en-US" dirty="0" smtClean="0"/>
              <a:t>1967- System and Method for Irradiation of Planet Surface Areas for weather control, illumination, heating, etc. from orbiting planar satellite reflecting sunlight.</a:t>
            </a:r>
          </a:p>
          <a:p>
            <a:r>
              <a:rPr lang="en-US" dirty="0" smtClean="0"/>
              <a:t>1975- U.S Navy CONTRAIL GENERATOR PATENT:  “Powder Contrail”  having maximum radiation scattering ability for a given weight of material.  The seeding material consists of 85% metallic particles and 15% colloidal silica gel in order to produce a stable contrail that has a residence period of 1 up to 2 weeks.”</a:t>
            </a:r>
          </a:p>
          <a:p>
            <a:r>
              <a:rPr lang="en-US" dirty="0" smtClean="0"/>
              <a:t>1987- Bernard </a:t>
            </a:r>
            <a:r>
              <a:rPr lang="en-US" dirty="0" err="1" smtClean="0"/>
              <a:t>Eastlund</a:t>
            </a:r>
            <a:r>
              <a:rPr lang="en-US" dirty="0" smtClean="0"/>
              <a:t> and HAARP patent: Directed energy weapons of more than a billion watts can be used to “alter the upper atmosphere wind patterns using plumes of atmospheric particles as a lens or focusing device” to disturb weather thousands of miles away.</a:t>
            </a:r>
          </a:p>
          <a:p>
            <a:r>
              <a:rPr lang="en-US" dirty="0" smtClean="0"/>
              <a:t>1991- Hughes Aircraft </a:t>
            </a:r>
            <a:r>
              <a:rPr lang="en-US" dirty="0" err="1" smtClean="0"/>
              <a:t>Welsbach</a:t>
            </a:r>
            <a:r>
              <a:rPr lang="en-US" dirty="0" smtClean="0"/>
              <a:t> Seeding Patent “contains 18 claims to reduce global warming through stratospheric seeding with aluminum oxide… thorium oxide.. And refractory </a:t>
            </a:r>
            <a:r>
              <a:rPr lang="en-US" dirty="0" err="1" smtClean="0"/>
              <a:t>Welsbach</a:t>
            </a:r>
            <a:r>
              <a:rPr lang="en-US" dirty="0" smtClean="0"/>
              <a:t> material…”  Calls for using aluminum particles of 10 to 100 micron size.</a:t>
            </a:r>
          </a:p>
          <a:p>
            <a:r>
              <a:rPr lang="en-US" dirty="0" smtClean="0"/>
              <a:t>1994- method for precipitating  atmospheric water by means of multi-component aerosols, including silver iodide, alkali metals, lead, copper, barium, ammonia, barium chromate, etc.</a:t>
            </a:r>
          </a:p>
          <a:p>
            <a:r>
              <a:rPr lang="en-US" dirty="0" smtClean="0"/>
              <a:t>2009- “modification of cirrus clouds to reduce global warming”  proposed two methods of delivery for this same proportion of </a:t>
            </a:r>
            <a:r>
              <a:rPr lang="en-US" dirty="0" err="1" smtClean="0"/>
              <a:t>metallics</a:t>
            </a:r>
            <a:r>
              <a:rPr lang="en-US" dirty="0" smtClean="0"/>
              <a:t> to silica (85% vs. 15%) and the same staying power of one to two weeks.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553200" cy="868362"/>
          </a:xfrm>
        </p:spPr>
        <p:txBody>
          <a:bodyPr/>
          <a:lstStyle/>
          <a:p>
            <a:r>
              <a:rPr lang="en-US" i="1" dirty="0" smtClean="0"/>
              <a:t>Project Cloverleaf</a:t>
            </a:r>
            <a:endParaRPr lang="en-US" i="1" dirty="0"/>
          </a:p>
        </p:txBody>
      </p:sp>
      <p:sp>
        <p:nvSpPr>
          <p:cNvPr id="3" name="Content Placeholder 2"/>
          <p:cNvSpPr>
            <a:spLocks noGrp="1"/>
          </p:cNvSpPr>
          <p:nvPr>
            <p:ph idx="1"/>
          </p:nvPr>
        </p:nvSpPr>
        <p:spPr>
          <a:xfrm>
            <a:off x="0" y="1417639"/>
            <a:ext cx="6400800" cy="3001961"/>
          </a:xfrm>
        </p:spPr>
        <p:txBody>
          <a:bodyPr>
            <a:normAutofit fontScale="92500" lnSpcReduction="20000"/>
          </a:bodyPr>
          <a:lstStyle/>
          <a:p>
            <a:r>
              <a:rPr lang="en-US" dirty="0" smtClean="0"/>
              <a:t>(aka “The Shield Project”):  1994-present.  Global covert military (?) project, coordinated effort to block (scatter) sunlight, involves military and commercial jets spraying of particulates into atmosphere, “global dimming” in order to militarize the atmosphere- so that it behaves as an electrified plasma…  in conjunction with addition of directed energy from HAARP and GWEN, probable connection with scalar weapons.</a:t>
            </a:r>
          </a:p>
          <a:p>
            <a:endParaRPr lang="en-US" dirty="0"/>
          </a:p>
        </p:txBody>
      </p:sp>
      <p:pic>
        <p:nvPicPr>
          <p:cNvPr id="4" name="Picture 3" descr="Chemtrails.jpg"/>
          <p:cNvPicPr>
            <a:picLocks noChangeAspect="1"/>
          </p:cNvPicPr>
          <p:nvPr/>
        </p:nvPicPr>
        <p:blipFill>
          <a:blip r:embed="rId2"/>
          <a:stretch>
            <a:fillRect/>
          </a:stretch>
        </p:blipFill>
        <p:spPr>
          <a:xfrm>
            <a:off x="0" y="4419600"/>
            <a:ext cx="4572000" cy="2438400"/>
          </a:xfrm>
          <a:prstGeom prst="rect">
            <a:avLst/>
          </a:prstGeom>
        </p:spPr>
      </p:pic>
      <p:pic>
        <p:nvPicPr>
          <p:cNvPr id="5" name="Picture 4" descr="chemtrails1.jpg"/>
          <p:cNvPicPr>
            <a:picLocks noChangeAspect="1"/>
          </p:cNvPicPr>
          <p:nvPr/>
        </p:nvPicPr>
        <p:blipFill>
          <a:blip r:embed="rId3"/>
          <a:stretch>
            <a:fillRect/>
          </a:stretch>
        </p:blipFill>
        <p:spPr>
          <a:xfrm>
            <a:off x="4572000" y="4419600"/>
            <a:ext cx="4572000" cy="2438400"/>
          </a:xfrm>
          <a:prstGeom prst="rect">
            <a:avLst/>
          </a:prstGeom>
        </p:spPr>
      </p:pic>
      <p:pic>
        <p:nvPicPr>
          <p:cNvPr id="6" name="Content Placeholder 3" descr="homepage_trailimage.jpg"/>
          <p:cNvPicPr>
            <a:picLocks noChangeAspect="1"/>
          </p:cNvPicPr>
          <p:nvPr/>
        </p:nvPicPr>
        <p:blipFill>
          <a:blip r:embed="rId4"/>
          <a:srcRect l="-106459" r="-106459"/>
          <a:stretch>
            <a:fillRect/>
          </a:stretch>
        </p:blipFill>
        <p:spPr>
          <a:xfrm>
            <a:off x="3810000" y="0"/>
            <a:ext cx="8229600" cy="44196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Pertinent Laws:  HR 2977- “Space Preservation Act” of 2001 (107</a:t>
            </a:r>
            <a:r>
              <a:rPr lang="en-US" sz="2800" baseline="30000" dirty="0" smtClean="0"/>
              <a:t>th</a:t>
            </a:r>
            <a:r>
              <a:rPr lang="en-US" sz="2800" dirty="0" smtClean="0"/>
              <a:t> Congress):  Not passed.</a:t>
            </a:r>
            <a:endParaRPr lang="en-US" sz="2800" dirty="0"/>
          </a:p>
        </p:txBody>
      </p:sp>
      <p:sp>
        <p:nvSpPr>
          <p:cNvPr id="3" name="Content Placeholder 2"/>
          <p:cNvSpPr>
            <a:spLocks noGrp="1"/>
          </p:cNvSpPr>
          <p:nvPr>
            <p:ph idx="1"/>
          </p:nvPr>
        </p:nvSpPr>
        <p:spPr>
          <a:xfrm>
            <a:off x="0" y="1752600"/>
            <a:ext cx="9144000" cy="5105400"/>
          </a:xfrm>
        </p:spPr>
        <p:txBody>
          <a:bodyPr>
            <a:normAutofit fontScale="77500" lnSpcReduction="20000"/>
          </a:bodyPr>
          <a:lstStyle/>
          <a:p>
            <a:r>
              <a:rPr lang="en-US" dirty="0" smtClean="0"/>
              <a:t>Would have banned the US from using:</a:t>
            </a:r>
          </a:p>
          <a:p>
            <a:r>
              <a:rPr lang="en-US" dirty="0" err="1" smtClean="0"/>
              <a:t>chemtrails</a:t>
            </a:r>
            <a:r>
              <a:rPr lang="en-US" dirty="0" smtClean="0"/>
              <a:t>, plasma, electromagnetic radiation, extremely low frequency (ELF) or ultra-low frequency (ULF) energy radiation, electromagnetic, sonic, laser weapons systems, </a:t>
            </a:r>
            <a:r>
              <a:rPr lang="en-US" dirty="0" err="1" smtClean="0"/>
              <a:t>psychotronic</a:t>
            </a:r>
            <a:r>
              <a:rPr lang="en-US" dirty="0" smtClean="0"/>
              <a:t> or other energies,</a:t>
            </a:r>
          </a:p>
          <a:p>
            <a:r>
              <a:rPr lang="en-US" dirty="0" smtClean="0"/>
              <a:t>strategic, theatre, tactical or extraterrestrial weapons,</a:t>
            </a:r>
          </a:p>
          <a:p>
            <a:r>
              <a:rPr lang="en-US" dirty="0" smtClean="0"/>
              <a:t> exotic weapons systems, including weapons designed to damage space or natural ecosystems (such as the ionosphere and upper atmosphere) or climate, weather, and tectonic systems with the purpose of inducing damage or destruction upon a target population or region on earth or in space (environmental warfare). </a:t>
            </a:r>
          </a:p>
          <a:p>
            <a:r>
              <a:rPr lang="en-US" dirty="0" smtClean="0"/>
              <a:t>space-based weapons, including missiles, </a:t>
            </a:r>
            <a:r>
              <a:rPr lang="en-US" i="1" dirty="0" smtClean="0"/>
              <a:t>energy weapons, </a:t>
            </a:r>
            <a:r>
              <a:rPr lang="en-US" dirty="0" smtClean="0"/>
              <a:t>subatomic particle beams,, </a:t>
            </a:r>
          </a:p>
          <a:p>
            <a:r>
              <a:rPr lang="en-US" dirty="0" smtClean="0"/>
              <a:t>information war, mood management, mind control, </a:t>
            </a:r>
          </a:p>
          <a:p>
            <a:r>
              <a:rPr lang="en-US" dirty="0" smtClean="0"/>
              <a:t>chemical or biological agents, electronic, </a:t>
            </a:r>
            <a:r>
              <a:rPr lang="en-US" dirty="0" err="1" smtClean="0"/>
              <a:t>psychotronic</a:t>
            </a:r>
            <a:r>
              <a:rPr lang="en-US" dirty="0" smtClean="0"/>
              <a:t>, or information weapons </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pertinent bills not passed.</a:t>
            </a:r>
            <a:endParaRPr lang="en-US" dirty="0"/>
          </a:p>
        </p:txBody>
      </p:sp>
      <p:sp>
        <p:nvSpPr>
          <p:cNvPr id="3" name="Content Placeholder 2"/>
          <p:cNvSpPr>
            <a:spLocks noGrp="1"/>
          </p:cNvSpPr>
          <p:nvPr>
            <p:ph idx="1"/>
          </p:nvPr>
        </p:nvSpPr>
        <p:spPr/>
        <p:txBody>
          <a:bodyPr/>
          <a:lstStyle/>
          <a:p>
            <a:r>
              <a:rPr lang="en-US" dirty="0" smtClean="0"/>
              <a:t>2005- S. 517:  Bill to Establish Weather Modification Operations Research Board, and for other purposes (Sen. Kay Hutchison, R-TX)</a:t>
            </a:r>
          </a:p>
          <a:p>
            <a:r>
              <a:rPr lang="en-US" dirty="0" smtClean="0"/>
              <a:t>2009- S. 601: Weather Mitigation Research and Development Policy Authorization Act of 2009 (Sen. Kay Hutchison, R-TX)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sz="4444" dirty="0" smtClean="0"/>
              <a:t>Pertinent Treaties:</a:t>
            </a:r>
            <a:r>
              <a:rPr lang="en-US" sz="2222" dirty="0" smtClean="0"/>
              <a:t/>
            </a:r>
            <a:br>
              <a:rPr lang="en-US" sz="2222" dirty="0" smtClean="0"/>
            </a:br>
            <a:r>
              <a:rPr lang="en-US" sz="2222" dirty="0" smtClean="0"/>
              <a:t/>
            </a:r>
            <a:br>
              <a:rPr lang="en-US" sz="2222" dirty="0" smtClean="0"/>
            </a:br>
            <a:r>
              <a:rPr lang="en-US" dirty="0" smtClean="0"/>
              <a:t/>
            </a:r>
            <a:br>
              <a:rPr lang="en-US" dirty="0" smtClean="0"/>
            </a:br>
            <a:endParaRPr lang="en-US" dirty="0"/>
          </a:p>
        </p:txBody>
      </p:sp>
      <p:sp>
        <p:nvSpPr>
          <p:cNvPr id="3" name="Content Placeholder 2"/>
          <p:cNvSpPr>
            <a:spLocks noGrp="1"/>
          </p:cNvSpPr>
          <p:nvPr>
            <p:ph idx="1"/>
          </p:nvPr>
        </p:nvSpPr>
        <p:spPr>
          <a:xfrm>
            <a:off x="457200" y="1752600"/>
            <a:ext cx="8229600" cy="4724399"/>
          </a:xfrm>
        </p:spPr>
        <p:txBody>
          <a:bodyPr>
            <a:normAutofit fontScale="92500" lnSpcReduction="20000"/>
          </a:bodyPr>
          <a:lstStyle/>
          <a:p>
            <a:r>
              <a:rPr lang="en-US" dirty="0" smtClean="0"/>
              <a:t>1977 UN Convention on the Prohibition of Military or Any Other Hostile Use of Environmental Modification Technique” (ENMOD) forbids signatory nations from military or other hostile use of weather-modification that could result in widespread, long-lasting or severe effects.  </a:t>
            </a:r>
          </a:p>
          <a:p>
            <a:r>
              <a:rPr lang="en-US" dirty="0" smtClean="0"/>
              <a:t>2010 UN Convention on Biodiversity imposes a moratorium on </a:t>
            </a:r>
            <a:r>
              <a:rPr lang="en-US" dirty="0" err="1" smtClean="0"/>
              <a:t>geoengineering</a:t>
            </a:r>
            <a:r>
              <a:rPr lang="en-US" dirty="0" smtClean="0"/>
              <a:t> projects such as vast cloud-seeding schemes to fight climate change, artificial volcanoes, ocean fertilization, spraying sea-water into the atmosphere to whiten clouds, place trillions of solar reflectors in space.   195 nations agree.  The US abstains.  </a:t>
            </a:r>
          </a:p>
          <a:p>
            <a:r>
              <a:rPr lang="en-US" dirty="0" smtClean="0"/>
              <a:t>Pat Mooney, of ETC Group:  “It is absolutely inappropriate for a handful of governments in industrialized countries to make a decision to try </a:t>
            </a:r>
            <a:r>
              <a:rPr lang="en-US" dirty="0" err="1" smtClean="0"/>
              <a:t>geoengineering</a:t>
            </a:r>
            <a:r>
              <a:rPr lang="en-US" dirty="0" smtClean="0"/>
              <a:t> without he approval of all the world’s support.”.  </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4800600" cy="2590800"/>
          </a:xfrm>
        </p:spPr>
        <p:txBody>
          <a:bodyPr>
            <a:normAutofit fontScale="90000"/>
          </a:bodyPr>
          <a:lstStyle/>
          <a:p>
            <a:r>
              <a:rPr lang="en-US" dirty="0" smtClean="0"/>
              <a:t>Weather as a Force Multiplier: Owning the Weather in 2025</a:t>
            </a:r>
            <a:endParaRPr lang="en-US" dirty="0"/>
          </a:p>
        </p:txBody>
      </p:sp>
      <p:pic>
        <p:nvPicPr>
          <p:cNvPr id="4" name="Picture 3" descr="logo front page.tif"/>
          <p:cNvPicPr>
            <a:picLocks noChangeAspect="1"/>
          </p:cNvPicPr>
          <p:nvPr/>
        </p:nvPicPr>
        <p:blipFill>
          <a:blip r:embed="rId2"/>
          <a:stretch>
            <a:fillRect/>
          </a:stretch>
        </p:blipFill>
        <p:spPr>
          <a:xfrm>
            <a:off x="5715000" y="0"/>
            <a:ext cx="2942705"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“2025” provides timeline for use of </a:t>
            </a:r>
            <a:r>
              <a:rPr lang="en-US" sz="2400" dirty="0" err="1" smtClean="0"/>
              <a:t>Enmod</a:t>
            </a:r>
            <a:r>
              <a:rPr lang="en-US" sz="2400" dirty="0" smtClean="0"/>
              <a:t> technologies in cooperation with the Weather Modification Association:</a:t>
            </a:r>
            <a:endParaRPr lang="en-US" sz="2400" dirty="0"/>
          </a:p>
        </p:txBody>
      </p:sp>
      <p:sp>
        <p:nvSpPr>
          <p:cNvPr id="3" name="Content Placeholder 2"/>
          <p:cNvSpPr>
            <a:spLocks noGrp="1"/>
          </p:cNvSpPr>
          <p:nvPr>
            <p:ph idx="1"/>
          </p:nvPr>
        </p:nvSpPr>
        <p:spPr/>
        <p:txBody>
          <a:bodyPr/>
          <a:lstStyle/>
          <a:p>
            <a:r>
              <a:rPr lang="en-US" dirty="0" smtClean="0"/>
              <a:t>2000- Introduce ionic mirrors, with sharp increase from 2008</a:t>
            </a:r>
          </a:p>
          <a:p>
            <a:r>
              <a:rPr lang="en-US" dirty="0" smtClean="0"/>
              <a:t>2000-2025- Use chemicals for atmospheric seeding by civilian as well as military aircraft</a:t>
            </a:r>
          </a:p>
          <a:p>
            <a:r>
              <a:rPr lang="en-US" dirty="0" smtClean="0"/>
              <a:t>2004- Create smart clouds through </a:t>
            </a:r>
            <a:r>
              <a:rPr lang="en-US" dirty="0" err="1" smtClean="0"/>
              <a:t>nanno-techology</a:t>
            </a:r>
            <a:r>
              <a:rPr lang="en-US" dirty="0" smtClean="0"/>
              <a:t>, with sharp increase after 2010.</a:t>
            </a:r>
          </a:p>
          <a:p>
            <a:r>
              <a:rPr lang="en-US" dirty="0" smtClean="0"/>
              <a:t>2005- Introduce “carbon black” dust (soot).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sz="3200" dirty="0" smtClean="0"/>
              <a:t>2025: Technology advancements in five major areas are necessary for an integrated weather-modification capability:</a:t>
            </a:r>
            <a:br>
              <a:rPr lang="en-US" sz="3200" dirty="0" smtClean="0"/>
            </a:br>
            <a:endParaRPr lang="en-US" sz="3200" dirty="0"/>
          </a:p>
        </p:txBody>
      </p:sp>
      <p:sp>
        <p:nvSpPr>
          <p:cNvPr id="3" name="Content Placeholder 2"/>
          <p:cNvSpPr>
            <a:spLocks noGrp="1"/>
          </p:cNvSpPr>
          <p:nvPr>
            <p:ph idx="1"/>
          </p:nvPr>
        </p:nvSpPr>
        <p:spPr>
          <a:xfrm>
            <a:off x="457200" y="1752600"/>
            <a:ext cx="8229600" cy="5105400"/>
          </a:xfrm>
        </p:spPr>
        <p:txBody>
          <a:bodyPr>
            <a:normAutofit lnSpcReduction="10000"/>
          </a:bodyPr>
          <a:lstStyle/>
          <a:p>
            <a:endParaRPr lang="en-US" dirty="0" smtClean="0"/>
          </a:p>
          <a:p>
            <a:r>
              <a:rPr lang="en-US" dirty="0" smtClean="0"/>
              <a:t>1) advanced nonlinear modeling techniques *</a:t>
            </a:r>
          </a:p>
          <a:p>
            <a:r>
              <a:rPr lang="en-US" dirty="0" smtClean="0"/>
              <a:t>2) computational capacity *</a:t>
            </a:r>
          </a:p>
          <a:p>
            <a:r>
              <a:rPr lang="en-US" dirty="0" smtClean="0"/>
              <a:t>3) information gathering and transmission*</a:t>
            </a:r>
          </a:p>
          <a:p>
            <a:r>
              <a:rPr lang="en-US" dirty="0" smtClean="0"/>
              <a:t>4) a global sensor array</a:t>
            </a:r>
          </a:p>
          <a:p>
            <a:r>
              <a:rPr lang="en-US" dirty="0" smtClean="0"/>
              <a:t>5) weather intervention techniques</a:t>
            </a:r>
          </a:p>
          <a:p>
            <a:endParaRPr lang="en-US" dirty="0" smtClean="0"/>
          </a:p>
          <a:p>
            <a:r>
              <a:rPr lang="en-US" dirty="0" smtClean="0"/>
              <a:t>(* = now being carried out by funding for research into  “anthropogenic global warming”)</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Operational Capabilities Matrix of “2025”</a:t>
            </a:r>
            <a:endParaRPr lang="en-US" dirty="0"/>
          </a:p>
        </p:txBody>
      </p:sp>
      <p:sp>
        <p:nvSpPr>
          <p:cNvPr id="3" name="Content Placeholder 2"/>
          <p:cNvSpPr>
            <a:spLocks noGrp="1"/>
          </p:cNvSpPr>
          <p:nvPr>
            <p:ph idx="1"/>
          </p:nvPr>
        </p:nvSpPr>
        <p:spPr/>
        <p:txBody>
          <a:bodyPr>
            <a:normAutofit lnSpcReduction="10000"/>
          </a:bodyPr>
          <a:lstStyle/>
          <a:p>
            <a:r>
              <a:rPr lang="en-US" dirty="0" smtClean="0"/>
              <a:t>Precipitation enhancement or avoidance to degrade or improve lines of communication, visibility, morale</a:t>
            </a:r>
          </a:p>
          <a:p>
            <a:r>
              <a:rPr lang="en-US" dirty="0" smtClean="0"/>
              <a:t>Storm enhancement and modification to deny operations or modify </a:t>
            </a:r>
            <a:r>
              <a:rPr lang="en-US" dirty="0" err="1" smtClean="0"/>
              <a:t>battlespace</a:t>
            </a:r>
            <a:r>
              <a:rPr lang="en-US" dirty="0" smtClean="0"/>
              <a:t> environment</a:t>
            </a:r>
          </a:p>
          <a:p>
            <a:r>
              <a:rPr lang="en-US" dirty="0" smtClean="0"/>
              <a:t>Precipitation denial (induce drought and deny fresh water)</a:t>
            </a:r>
          </a:p>
          <a:p>
            <a:r>
              <a:rPr lang="en-US" dirty="0" smtClean="0"/>
              <a:t>Create or remove fog to increase or reduce concealment</a:t>
            </a:r>
          </a:p>
          <a:p>
            <a:r>
              <a:rPr lang="en-US" dirty="0" smtClean="0"/>
              <a:t>Change “space weather” (i.e. ionosphere) to disrupt or improve communications/radar or destroy space assets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Some pertinent quotes:</a:t>
            </a:r>
            <a:br>
              <a:rPr lang="en-US" sz="3200" dirty="0" smtClean="0"/>
            </a:br>
            <a:r>
              <a:rPr lang="en-US" sz="3200" dirty="0" err="1" smtClean="0"/>
              <a:t>Zbigniew</a:t>
            </a:r>
            <a:r>
              <a:rPr lang="en-US" sz="3200" dirty="0" smtClean="0"/>
              <a:t> </a:t>
            </a:r>
            <a:r>
              <a:rPr lang="en-US" sz="3200" dirty="0" err="1" smtClean="0"/>
              <a:t>Brzenzinski</a:t>
            </a:r>
            <a:r>
              <a:rPr lang="en-US" sz="3200" dirty="0" smtClean="0"/>
              <a:t> in </a:t>
            </a:r>
            <a:r>
              <a:rPr lang="en-US" sz="3200" u="sng" dirty="0" smtClean="0"/>
              <a:t>Between Two Ages: America’s Role in the </a:t>
            </a:r>
            <a:r>
              <a:rPr lang="en-US" sz="3200" u="sng" dirty="0" err="1" smtClean="0"/>
              <a:t>Technetronic</a:t>
            </a:r>
            <a:r>
              <a:rPr lang="en-US" sz="3200" u="sng" dirty="0" smtClean="0"/>
              <a:t> Age</a:t>
            </a:r>
            <a:r>
              <a:rPr lang="en-US" sz="3200" dirty="0" smtClean="0"/>
              <a:t>, 1970:</a:t>
            </a:r>
            <a:endParaRPr lang="en-US" sz="3200" dirty="0"/>
          </a:p>
        </p:txBody>
      </p:sp>
      <p:sp>
        <p:nvSpPr>
          <p:cNvPr id="3" name="Content Placeholder 2"/>
          <p:cNvSpPr>
            <a:spLocks noGrp="1"/>
          </p:cNvSpPr>
          <p:nvPr>
            <p:ph idx="1"/>
          </p:nvPr>
        </p:nvSpPr>
        <p:spPr>
          <a:xfrm>
            <a:off x="457200" y="2514599"/>
            <a:ext cx="8229600" cy="3505201"/>
          </a:xfrm>
        </p:spPr>
        <p:txBody>
          <a:bodyPr/>
          <a:lstStyle/>
          <a:p>
            <a:r>
              <a:rPr lang="en-US" dirty="0" smtClean="0"/>
              <a:t>“Technology will make available, to the leaders of major nations, techniques for conducting secret warfare, of which only a bare minimum of the security forces need be appraised…. Technology of weather modification could be employed to produce prolonged periods of drought or storm.”</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sz="1800" b="1" dirty="0" smtClean="0">
                <a:solidFill>
                  <a:schemeClr val="bg1"/>
                </a:solidFill>
              </a:rPr>
              <a:t>A Smoke Angel from Airplane Flares </a:t>
            </a:r>
            <a:r>
              <a:rPr lang="en-US" sz="1800" dirty="0" smtClean="0">
                <a:solidFill>
                  <a:schemeClr val="bg1"/>
                </a:solidFill>
              </a:rPr>
              <a:t/>
            </a:r>
            <a:br>
              <a:rPr lang="en-US" sz="1800" dirty="0" smtClean="0">
                <a:solidFill>
                  <a:schemeClr val="bg1"/>
                </a:solidFill>
              </a:rPr>
            </a:br>
            <a:r>
              <a:rPr lang="en-US" sz="1800" b="1" dirty="0" smtClean="0">
                <a:solidFill>
                  <a:schemeClr val="bg1"/>
                </a:solidFill>
              </a:rPr>
              <a:t>Credit: </a:t>
            </a:r>
            <a:r>
              <a:rPr lang="en-US" sz="1800" dirty="0" smtClean="0">
                <a:solidFill>
                  <a:schemeClr val="bg1"/>
                </a:solidFill>
              </a:rPr>
              <a:t>Russell E. Cooley IV, </a:t>
            </a:r>
            <a:r>
              <a:rPr lang="en-US" sz="1800" dirty="0" smtClean="0">
                <a:solidFill>
                  <a:schemeClr val="bg1"/>
                </a:solidFill>
                <a:hlinkClick r:id="rId2"/>
              </a:rPr>
              <a:t>USAF</a:t>
            </a:r>
            <a:r>
              <a:rPr lang="en-US" sz="1800" dirty="0" smtClean="0">
                <a:solidFill>
                  <a:schemeClr val="bg1"/>
                </a:solidFill>
              </a:rPr>
              <a:t/>
            </a:r>
            <a:br>
              <a:rPr lang="en-US" sz="1800" dirty="0" smtClean="0">
                <a:solidFill>
                  <a:schemeClr val="bg1"/>
                </a:solidFill>
              </a:rPr>
            </a:br>
            <a:r>
              <a:rPr lang="en-US" sz="1800" dirty="0" smtClean="0">
                <a:solidFill>
                  <a:schemeClr val="bg1"/>
                </a:solidFill>
              </a:rPr>
              <a:t>Looking perhaps a bit like a gigantic </a:t>
            </a:r>
            <a:r>
              <a:rPr lang="en-US" sz="1800" dirty="0" smtClean="0">
                <a:solidFill>
                  <a:schemeClr val="bg1"/>
                </a:solidFill>
                <a:hlinkClick r:id="rId3"/>
              </a:rPr>
              <a:t>owl</a:t>
            </a:r>
            <a:r>
              <a:rPr lang="en-US" sz="1800" dirty="0" smtClean="0">
                <a:solidFill>
                  <a:schemeClr val="bg1"/>
                </a:solidFill>
              </a:rPr>
              <a:t> monster, the cloud </a:t>
            </a:r>
            <a:r>
              <a:rPr lang="en-US" sz="1800" dirty="0" smtClean="0">
                <a:solidFill>
                  <a:schemeClr val="bg1"/>
                </a:solidFill>
                <a:hlinkClick r:id="rId4"/>
              </a:rPr>
              <a:t>pictured above</a:t>
            </a:r>
            <a:r>
              <a:rPr lang="en-US" sz="1800" dirty="0" smtClean="0">
                <a:solidFill>
                  <a:schemeClr val="bg1"/>
                </a:solidFill>
              </a:rPr>
              <a:t> resulted from a series of flares released by an air force jet over the </a:t>
            </a:r>
            <a:r>
              <a:rPr lang="en-US" sz="1800" dirty="0" smtClean="0">
                <a:solidFill>
                  <a:schemeClr val="bg1"/>
                </a:solidFill>
                <a:hlinkClick r:id="rId5"/>
              </a:rPr>
              <a:t>Atlantic Ocean</a:t>
            </a:r>
            <a:r>
              <a:rPr lang="en-US" sz="1800" dirty="0" smtClean="0">
                <a:solidFill>
                  <a:schemeClr val="bg1"/>
                </a:solidFill>
              </a:rPr>
              <a:t> in May. The jet that released the flares, a </a:t>
            </a:r>
            <a:r>
              <a:rPr lang="en-US" sz="1800" dirty="0" smtClean="0">
                <a:solidFill>
                  <a:schemeClr val="bg1"/>
                </a:solidFill>
                <a:hlinkClick r:id="rId6"/>
              </a:rPr>
              <a:t>C-17 Globemaster III</a:t>
            </a:r>
            <a:r>
              <a:rPr lang="en-US" sz="1800" dirty="0" smtClean="0">
                <a:solidFill>
                  <a:schemeClr val="bg1"/>
                </a:solidFill>
              </a:rPr>
              <a:t>, is seen on the right. The </a:t>
            </a:r>
            <a:r>
              <a:rPr lang="en-US" sz="1800" dirty="0" smtClean="0">
                <a:solidFill>
                  <a:schemeClr val="bg1"/>
                </a:solidFill>
                <a:hlinkClick r:id="rId7"/>
              </a:rPr>
              <a:t>flares</a:t>
            </a:r>
            <a:r>
              <a:rPr lang="en-US" sz="1800" dirty="0" smtClean="0">
                <a:solidFill>
                  <a:schemeClr val="bg1"/>
                </a:solidFill>
              </a:rPr>
              <a:t> release smoke and the resulting pattern is sometimes known as a </a:t>
            </a:r>
            <a:r>
              <a:rPr lang="en-US" sz="1800" dirty="0" smtClean="0">
                <a:solidFill>
                  <a:schemeClr val="bg1"/>
                </a:solidFill>
                <a:hlinkClick r:id="rId8"/>
              </a:rPr>
              <a:t>smoke</a:t>
            </a:r>
            <a:r>
              <a:rPr lang="en-US" sz="1800" dirty="0" smtClean="0">
                <a:solidFill>
                  <a:schemeClr val="bg1"/>
                </a:solidFill>
              </a:rPr>
              <a:t> angel. The circular eyes of the above smoke angel are caused by air spiraling off the plane's wings and are known as </a:t>
            </a:r>
            <a:r>
              <a:rPr lang="en-US" sz="1800" dirty="0" smtClean="0">
                <a:solidFill>
                  <a:schemeClr val="bg1"/>
                </a:solidFill>
                <a:hlinkClick r:id="rId9"/>
              </a:rPr>
              <a:t>wingtip vortices</a:t>
            </a:r>
            <a:r>
              <a:rPr lang="en-US" sz="1800" dirty="0" smtClean="0">
                <a:solidFill>
                  <a:schemeClr val="bg1"/>
                </a:solidFill>
              </a:rPr>
              <a:t>.</a:t>
            </a:r>
            <a:r>
              <a:rPr lang="en-US" sz="1800" dirty="0" smtClean="0"/>
              <a:t/>
            </a:r>
            <a:br>
              <a:rPr lang="en-US" sz="1800" dirty="0" smtClean="0"/>
            </a:br>
            <a:endParaRPr lang="en-US" sz="1800" dirty="0"/>
          </a:p>
        </p:txBody>
      </p:sp>
      <p:pic>
        <p:nvPicPr>
          <p:cNvPr id="4" name="Content Placeholder 3" descr="smokeangel_usaf.jpg"/>
          <p:cNvPicPr>
            <a:picLocks noGrp="1" noChangeAspect="1"/>
          </p:cNvPicPr>
          <p:nvPr>
            <p:ph idx="1"/>
          </p:nvPr>
        </p:nvPicPr>
        <p:blipFill>
          <a:blip r:embed="rId10"/>
          <a:srcRect l="-18187" r="-18187"/>
          <a:stretch>
            <a:fillRect/>
          </a:stretch>
        </p:blipFill>
        <p:spPr>
          <a:xfrm>
            <a:off x="304800" y="2332037"/>
            <a:ext cx="8229600" cy="4525963"/>
          </a:xfr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Geoengineering</a:t>
            </a:r>
            <a:r>
              <a:rPr lang="en-US" dirty="0" smtClean="0"/>
              <a:t> research papers and proposed methods</a:t>
            </a:r>
            <a:endParaRPr lang="en-US" dirty="0"/>
          </a:p>
        </p:txBody>
      </p:sp>
      <p:pic>
        <p:nvPicPr>
          <p:cNvPr id="4" name="Content Placeholder 3" descr="20101106_stc589.gif"/>
          <p:cNvPicPr>
            <a:picLocks noGrp="1" noChangeAspect="1"/>
          </p:cNvPicPr>
          <p:nvPr>
            <p:ph idx="1"/>
          </p:nvPr>
        </p:nvPicPr>
        <p:blipFill>
          <a:blip r:embed="rId2"/>
          <a:srcRect l="-43737" r="-43737"/>
          <a:stretch>
            <a:fillRect/>
          </a:stretch>
        </p:blipFill>
        <p:spPr>
          <a:xfrm>
            <a:off x="-1905000" y="2332037"/>
            <a:ext cx="8229600" cy="4525963"/>
          </a:xfrm>
        </p:spPr>
      </p:pic>
      <p:pic>
        <p:nvPicPr>
          <p:cNvPr id="5" name="Picture 4" descr="20101106_stc602.gif"/>
          <p:cNvPicPr>
            <a:picLocks noChangeAspect="1"/>
          </p:cNvPicPr>
          <p:nvPr/>
        </p:nvPicPr>
        <p:blipFill>
          <a:blip r:embed="rId3"/>
          <a:stretch>
            <a:fillRect/>
          </a:stretch>
        </p:blipFill>
        <p:spPr>
          <a:xfrm>
            <a:off x="4829175" y="2332037"/>
            <a:ext cx="4314825" cy="45259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2800" dirty="0" smtClean="0"/>
              <a:t>Directed energy:  HAARP (High-Frequency Active </a:t>
            </a:r>
            <a:r>
              <a:rPr lang="en-US" sz="2800" dirty="0" err="1" smtClean="0"/>
              <a:t>Auroral</a:t>
            </a:r>
            <a:r>
              <a:rPr lang="en-US" sz="2800" dirty="0" smtClean="0"/>
              <a:t> Research Project)</a:t>
            </a:r>
            <a:endParaRPr lang="en-US" sz="2800" dirty="0"/>
          </a:p>
        </p:txBody>
      </p:sp>
      <p:pic>
        <p:nvPicPr>
          <p:cNvPr id="5" name="Picture 4" descr="IMG_0020.tif"/>
          <p:cNvPicPr>
            <a:picLocks noChangeAspect="1"/>
          </p:cNvPicPr>
          <p:nvPr/>
        </p:nvPicPr>
        <p:blipFill>
          <a:blip r:embed="rId2"/>
          <a:stretch>
            <a:fillRect/>
          </a:stretch>
        </p:blipFill>
        <p:spPr>
          <a:xfrm>
            <a:off x="6019800" y="990600"/>
            <a:ext cx="3124200" cy="3962400"/>
          </a:xfrm>
          <a:prstGeom prst="rect">
            <a:avLst/>
          </a:prstGeom>
        </p:spPr>
      </p:pic>
      <p:sp>
        <p:nvSpPr>
          <p:cNvPr id="8" name="TextBox 7"/>
          <p:cNvSpPr txBox="1"/>
          <p:nvPr/>
        </p:nvSpPr>
        <p:spPr>
          <a:xfrm>
            <a:off x="457200" y="6019800"/>
            <a:ext cx="7315200" cy="369332"/>
          </a:xfrm>
          <a:prstGeom prst="rect">
            <a:avLst/>
          </a:prstGeom>
          <a:noFill/>
        </p:spPr>
        <p:txBody>
          <a:bodyPr wrap="square" rtlCol="0">
            <a:spAutoFit/>
          </a:bodyPr>
          <a:lstStyle/>
          <a:p>
            <a:endParaRPr lang="en-US" dirty="0"/>
          </a:p>
        </p:txBody>
      </p:sp>
      <p:sp>
        <p:nvSpPr>
          <p:cNvPr id="9" name="TextBox 8"/>
          <p:cNvSpPr txBox="1"/>
          <p:nvPr/>
        </p:nvSpPr>
        <p:spPr>
          <a:xfrm>
            <a:off x="228600" y="5105400"/>
            <a:ext cx="8763000" cy="2031325"/>
          </a:xfrm>
          <a:prstGeom prst="rect">
            <a:avLst/>
          </a:prstGeom>
          <a:noFill/>
        </p:spPr>
        <p:txBody>
          <a:bodyPr wrap="square" rtlCol="0">
            <a:spAutoFit/>
          </a:bodyPr>
          <a:lstStyle/>
          <a:p>
            <a:r>
              <a:rPr lang="en-US" dirty="0" smtClean="0"/>
              <a:t>- Radio waves, or </a:t>
            </a:r>
            <a:r>
              <a:rPr lang="en-US" dirty="0" err="1" smtClean="0"/>
              <a:t>ELFs</a:t>
            </a:r>
            <a:r>
              <a:rPr lang="en-US" dirty="0" smtClean="0"/>
              <a:t> (extremely-low frequency waves) can be used to steer hurricanes, the jet stream and weather systems, and generate earthquakes.  Such </a:t>
            </a:r>
            <a:r>
              <a:rPr lang="en-US" dirty="0" err="1" smtClean="0"/>
              <a:t>ELFs</a:t>
            </a:r>
            <a:r>
              <a:rPr lang="en-US" dirty="0" smtClean="0"/>
              <a:t> are created at facilities like HAARP, in </a:t>
            </a:r>
            <a:r>
              <a:rPr lang="en-US" dirty="0" err="1" smtClean="0"/>
              <a:t>Gulkona</a:t>
            </a:r>
            <a:r>
              <a:rPr lang="en-US" dirty="0" smtClean="0"/>
              <a:t> Alaska.  With 360 antennas, HAARP can direct billions of watts of power anywhere around the globe.  </a:t>
            </a:r>
          </a:p>
          <a:p>
            <a:r>
              <a:rPr lang="en-US" dirty="0" smtClean="0"/>
              <a:t>- There are 20 smaller “</a:t>
            </a:r>
            <a:r>
              <a:rPr lang="en-US" dirty="0" err="1" smtClean="0"/>
              <a:t>ionospheric</a:t>
            </a:r>
            <a:r>
              <a:rPr lang="en-US" dirty="0" smtClean="0"/>
              <a:t> heaters” elsewhere, including Puerto Rico, Germany, Russia, Norway, China, etc.</a:t>
            </a:r>
          </a:p>
          <a:p>
            <a:endParaRPr lang="en-US" dirty="0"/>
          </a:p>
        </p:txBody>
      </p:sp>
      <p:pic>
        <p:nvPicPr>
          <p:cNvPr id="12" name="Content Placeholder 11" descr="haarp-3.jpg"/>
          <p:cNvPicPr>
            <a:picLocks noGrp="1" noChangeAspect="1"/>
          </p:cNvPicPr>
          <p:nvPr>
            <p:ph idx="1"/>
          </p:nvPr>
        </p:nvPicPr>
        <p:blipFill>
          <a:blip r:embed="rId3"/>
          <a:srcRect l="-19175" r="-19175"/>
          <a:stretch>
            <a:fillRect/>
          </a:stretch>
        </p:blipFill>
        <p:spPr>
          <a:xfrm>
            <a:off x="-1143000" y="990600"/>
            <a:ext cx="8077200" cy="39624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Brief history of Tesla technology</a:t>
            </a:r>
            <a:endParaRPr lang="en-US" dirty="0"/>
          </a:p>
        </p:txBody>
      </p:sp>
      <p:sp>
        <p:nvSpPr>
          <p:cNvPr id="3" name="Content Placeholder 2"/>
          <p:cNvSpPr>
            <a:spLocks noGrp="1"/>
          </p:cNvSpPr>
          <p:nvPr>
            <p:ph idx="1"/>
          </p:nvPr>
        </p:nvSpPr>
        <p:spPr>
          <a:xfrm>
            <a:off x="0" y="1752600"/>
            <a:ext cx="9144000" cy="5105400"/>
          </a:xfrm>
        </p:spPr>
        <p:txBody>
          <a:bodyPr>
            <a:normAutofit fontScale="77500" lnSpcReduction="20000"/>
          </a:bodyPr>
          <a:lstStyle/>
          <a:p>
            <a:r>
              <a:rPr lang="en-US" dirty="0" smtClean="0"/>
              <a:t>1886- Nicola Tesla invents alternating current (60-pulse/sec or hertz).  </a:t>
            </a:r>
          </a:p>
          <a:p>
            <a:r>
              <a:rPr lang="en-US" dirty="0" smtClean="0"/>
              <a:t>1900- Tesla applies for patent to transmit “electrical energy through the natural mediums.”</a:t>
            </a:r>
          </a:p>
          <a:p>
            <a:r>
              <a:rPr lang="en-US" dirty="0" smtClean="0"/>
              <a:t>1924- Confirmation that radio waves bounce off ionosphere.</a:t>
            </a:r>
          </a:p>
          <a:p>
            <a:r>
              <a:rPr lang="en-US" dirty="0" smtClean="0"/>
              <a:t>1940- Tesla announces “death ray” invention.</a:t>
            </a:r>
          </a:p>
          <a:p>
            <a:r>
              <a:rPr lang="en-US" dirty="0" smtClean="0"/>
              <a:t>1958- Van Allen radiation discovered, 2000+ miles up.  </a:t>
            </a:r>
          </a:p>
          <a:p>
            <a:r>
              <a:rPr lang="en-US" dirty="0" smtClean="0"/>
              <a:t>1958- </a:t>
            </a:r>
            <a:r>
              <a:rPr lang="en-US" i="1" dirty="0" smtClean="0"/>
              <a:t>Project Argus</a:t>
            </a:r>
            <a:r>
              <a:rPr lang="en-US" dirty="0" smtClean="0"/>
              <a:t>.  US Navy explodes 3 nuclear bombs in Van Allen Belt.</a:t>
            </a:r>
          </a:p>
          <a:p>
            <a:r>
              <a:rPr lang="en-US" dirty="0" smtClean="0"/>
              <a:t> 1958- White House advisor on weather modification says Defense Dept. is studying ways to manipulate charges “of earth and sky, and so affect the weather.”</a:t>
            </a:r>
          </a:p>
          <a:p>
            <a:r>
              <a:rPr lang="en-US" dirty="0" smtClean="0"/>
              <a:t>1960- Series of weather disasters begins.</a:t>
            </a:r>
          </a:p>
          <a:p>
            <a:r>
              <a:rPr lang="en-US" dirty="0" smtClean="0"/>
              <a:t>1961?  Copper needles dumped into ionosphere as “telecommunications shield.”</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Brief history of Tesla technology (cont.)</a:t>
            </a:r>
            <a:endParaRPr lang="en-US" dirty="0"/>
          </a:p>
        </p:txBody>
      </p:sp>
      <p:sp>
        <p:nvSpPr>
          <p:cNvPr id="3" name="Content Placeholder 2"/>
          <p:cNvSpPr>
            <a:spLocks noGrp="1"/>
          </p:cNvSpPr>
          <p:nvPr>
            <p:ph idx="1"/>
          </p:nvPr>
        </p:nvSpPr>
        <p:spPr>
          <a:xfrm>
            <a:off x="457200" y="1676400"/>
            <a:ext cx="8229600" cy="5181600"/>
          </a:xfrm>
        </p:spPr>
        <p:txBody>
          <a:bodyPr>
            <a:normAutofit fontScale="92500" lnSpcReduction="20000"/>
          </a:bodyPr>
          <a:lstStyle/>
          <a:p>
            <a:r>
              <a:rPr lang="en-US" dirty="0" smtClean="0"/>
              <a:t>1961- Scientists propose artificial ion cloud experiments.  In 1960’s, dumping of barium powder etc. from satellites/rockets began.</a:t>
            </a:r>
          </a:p>
          <a:p>
            <a:r>
              <a:rPr lang="en-US" dirty="0" smtClean="0"/>
              <a:t>1961-62- USA and Soviets blast many </a:t>
            </a:r>
            <a:r>
              <a:rPr lang="en-US" dirty="0" err="1" smtClean="0"/>
              <a:t>EMPs</a:t>
            </a:r>
            <a:r>
              <a:rPr lang="en-US" dirty="0" smtClean="0"/>
              <a:t> in atmosphere, 300 megatons of nuclear devices deplete ozone layer by about 4%.</a:t>
            </a:r>
          </a:p>
          <a:p>
            <a:r>
              <a:rPr lang="en-US" dirty="0" smtClean="0"/>
              <a:t>1962.  Launch of Canadian satellites and start of stimulating plasma resonances by antennas within the space plasma.</a:t>
            </a:r>
          </a:p>
          <a:p>
            <a:r>
              <a:rPr lang="en-US" dirty="0" smtClean="0"/>
              <a:t>1966- Gordon J.F. MacDonald publishes military ideas on environmental engineering (“How to Wreck the Environment.”)</a:t>
            </a:r>
          </a:p>
          <a:p>
            <a:r>
              <a:rPr lang="en-US" dirty="0" smtClean="0"/>
              <a:t>1960’s- In Wisconsin, US Navy </a:t>
            </a:r>
            <a:r>
              <a:rPr lang="en-US" i="1" dirty="0" smtClean="0"/>
              <a:t>Project Sanguine </a:t>
            </a:r>
            <a:r>
              <a:rPr lang="en-US" dirty="0" smtClean="0"/>
              <a:t>lays ELF antennae.</a:t>
            </a:r>
          </a:p>
          <a:p>
            <a:r>
              <a:rPr lang="en-US" dirty="0" smtClean="0"/>
              <a:t>1968- Moscow scientists tell the West that Soviets discovered which magnetic field frequencies help human mental and physiological functions and which do harm.</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Brief history of Tesla technology (cont.)</a:t>
            </a:r>
            <a:endParaRPr lang="en-US" dirty="0"/>
          </a:p>
        </p:txBody>
      </p:sp>
      <p:sp>
        <p:nvSpPr>
          <p:cNvPr id="3" name="Content Placeholder 2"/>
          <p:cNvSpPr>
            <a:spLocks noGrp="1"/>
          </p:cNvSpPr>
          <p:nvPr>
            <p:ph idx="1"/>
          </p:nvPr>
        </p:nvSpPr>
        <p:spPr>
          <a:xfrm>
            <a:off x="457200" y="1676400"/>
            <a:ext cx="8229600" cy="5181599"/>
          </a:xfrm>
        </p:spPr>
        <p:txBody>
          <a:bodyPr>
            <a:normAutofit fontScale="77500" lnSpcReduction="20000"/>
          </a:bodyPr>
          <a:lstStyle/>
          <a:p>
            <a:r>
              <a:rPr lang="en-US" dirty="0" smtClean="0"/>
              <a:t>1972- First reports on “</a:t>
            </a:r>
            <a:r>
              <a:rPr lang="en-US" dirty="0" err="1" smtClean="0"/>
              <a:t>ionospheric</a:t>
            </a:r>
            <a:r>
              <a:rPr lang="en-US" dirty="0" smtClean="0"/>
              <a:t> heater” experiments with high frequency radio waves, at Arecibo, Puerto Rico.  100-megawatt heater in Norway built later in decade.  These can change conductivity of </a:t>
            </a:r>
            <a:r>
              <a:rPr lang="en-US" dirty="0" err="1" smtClean="0"/>
              <a:t>auroral</a:t>
            </a:r>
            <a:r>
              <a:rPr lang="en-US" dirty="0" smtClean="0"/>
              <a:t> ionosphere.</a:t>
            </a:r>
          </a:p>
          <a:p>
            <a:r>
              <a:rPr lang="en-US" dirty="0" smtClean="0"/>
              <a:t>1973- Recommendation for study of </a:t>
            </a:r>
            <a:r>
              <a:rPr lang="en-US" i="1" dirty="0" smtClean="0"/>
              <a:t>Project </a:t>
            </a:r>
            <a:r>
              <a:rPr lang="en-US" i="1" dirty="0" err="1" smtClean="0"/>
              <a:t>Sanguine’s</a:t>
            </a:r>
            <a:r>
              <a:rPr lang="en-US" i="1" dirty="0" smtClean="0"/>
              <a:t> </a:t>
            </a:r>
            <a:r>
              <a:rPr lang="en-US" dirty="0" smtClean="0"/>
              <a:t>biological effects denied by Navy.</a:t>
            </a:r>
          </a:p>
          <a:p>
            <a:r>
              <a:rPr lang="en-US" dirty="0" smtClean="0"/>
              <a:t>1974- United Nations General Assembly bans environmental warfare.</a:t>
            </a:r>
          </a:p>
          <a:p>
            <a:r>
              <a:rPr lang="en-US" dirty="0" smtClean="0"/>
              <a:t>1974- High-frequency experiments at </a:t>
            </a:r>
            <a:r>
              <a:rPr lang="en-US" dirty="0" err="1" smtClean="0"/>
              <a:t>Platesville</a:t>
            </a:r>
            <a:r>
              <a:rPr lang="en-US" dirty="0" smtClean="0"/>
              <a:t>, CO, Arecibo, Puerto Rico, and </a:t>
            </a:r>
            <a:r>
              <a:rPr lang="en-US" dirty="0" err="1" smtClean="0"/>
              <a:t>Armidale</a:t>
            </a:r>
            <a:r>
              <a:rPr lang="en-US" dirty="0" smtClean="0"/>
              <a:t>, New South Wales heat “bottom side of ionosphere.”</a:t>
            </a:r>
          </a:p>
          <a:p>
            <a:r>
              <a:rPr lang="en-US" dirty="0" smtClean="0"/>
              <a:t>Experiments airglow brightened by hitting oxygen atoms in ionosphere with accelerated electrons.</a:t>
            </a:r>
          </a:p>
          <a:p>
            <a:r>
              <a:rPr lang="en-US" dirty="0" smtClean="0"/>
              <a:t>1975- Stanford professor Robert </a:t>
            </a:r>
            <a:r>
              <a:rPr lang="en-US" dirty="0" err="1" smtClean="0"/>
              <a:t>Helliwell</a:t>
            </a:r>
            <a:r>
              <a:rPr lang="en-US" dirty="0" smtClean="0"/>
              <a:t> reports that VLF from power lines is altering ionosphere.</a:t>
            </a:r>
          </a:p>
          <a:p>
            <a:r>
              <a:rPr lang="en-US" dirty="0" smtClean="0"/>
              <a:t>US Senator Gaylord Nelson forces the Navy to release research showing that ELF transmissions can alter human blood chemistry.</a:t>
            </a:r>
          </a:p>
          <a:p>
            <a:endParaRPr lang="en-US" dirty="0" smtClean="0"/>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Brief history of Tesla technology (cont.)</a:t>
            </a:r>
            <a:endParaRPr lang="en-US" dirty="0"/>
          </a:p>
        </p:txBody>
      </p:sp>
      <p:sp>
        <p:nvSpPr>
          <p:cNvPr id="3" name="Content Placeholder 2"/>
          <p:cNvSpPr>
            <a:spLocks noGrp="1"/>
          </p:cNvSpPr>
          <p:nvPr>
            <p:ph idx="1"/>
          </p:nvPr>
        </p:nvSpPr>
        <p:spPr>
          <a:xfrm>
            <a:off x="0" y="1676400"/>
            <a:ext cx="9144000" cy="5181599"/>
          </a:xfrm>
        </p:spPr>
        <p:txBody>
          <a:bodyPr>
            <a:normAutofit fontScale="70000" lnSpcReduction="20000"/>
          </a:bodyPr>
          <a:lstStyle/>
          <a:p>
            <a:r>
              <a:rPr lang="en-US" dirty="0" smtClean="0"/>
              <a:t>1975- Pell Senate Subcommittee urges that weather and climate modification work be overseen by civilian agency answerable to US Congress.  It didn’t happen.</a:t>
            </a:r>
          </a:p>
          <a:p>
            <a:r>
              <a:rPr lang="en-US" dirty="0" smtClean="0"/>
              <a:t>1975- Soviets begin pulsing “Woodpecker” ELF waves, at key brainwave rhythms .  Eugene, Oregon, was one area particularly affected.</a:t>
            </a:r>
          </a:p>
          <a:p>
            <a:r>
              <a:rPr lang="en-US" dirty="0" smtClean="0"/>
              <a:t>1976- Drs. Susan </a:t>
            </a:r>
            <a:r>
              <a:rPr lang="en-US" dirty="0" err="1" smtClean="0"/>
              <a:t>Bawin</a:t>
            </a:r>
            <a:r>
              <a:rPr lang="en-US" dirty="0" smtClean="0"/>
              <a:t> and W. Ross </a:t>
            </a:r>
            <a:r>
              <a:rPr lang="en-US" dirty="0" err="1" smtClean="0"/>
              <a:t>Adey</a:t>
            </a:r>
            <a:r>
              <a:rPr lang="en-US" dirty="0" smtClean="0"/>
              <a:t> show nerve cells affected by ELF fields.</a:t>
            </a:r>
          </a:p>
          <a:p>
            <a:r>
              <a:rPr lang="en-US" dirty="0" smtClean="0"/>
              <a:t>1979- Launch of NASA’s third High-Energy Astrophysical Observatory causes large-scale, artificially-induced depletion in the ionosphere.  Plasma hole caused by “rapid chemical processes” between rocket exhaust and the ozone layer.”  “Ionosphere was significantly depleted over a horizontal distance of 300 km for some hours.”  </a:t>
            </a:r>
          </a:p>
          <a:p>
            <a:r>
              <a:rPr lang="en-US" dirty="0" smtClean="0"/>
              <a:t>1985- Bernard </a:t>
            </a:r>
            <a:r>
              <a:rPr lang="en-US" dirty="0" err="1" smtClean="0"/>
              <a:t>Eastlund</a:t>
            </a:r>
            <a:r>
              <a:rPr lang="en-US" dirty="0" smtClean="0"/>
              <a:t> applies for patent: “Method and Apparatus for Altering a Region in the Earth’s Atmosphere, Ionosphere, and/or Magnetosphere” (first of 3 </a:t>
            </a:r>
            <a:r>
              <a:rPr lang="en-US" dirty="0" err="1" smtClean="0"/>
              <a:t>Eastlund</a:t>
            </a:r>
            <a:r>
              <a:rPr lang="en-US" dirty="0" smtClean="0"/>
              <a:t> patents assigned to ARCO Power Technologies, Inc.)</a:t>
            </a:r>
          </a:p>
          <a:p>
            <a:r>
              <a:rPr lang="en-US" dirty="0" smtClean="0"/>
              <a:t>1986- U.S. Navy </a:t>
            </a:r>
            <a:r>
              <a:rPr lang="en-US" i="1" dirty="0" smtClean="0"/>
              <a:t>Project Henhouse </a:t>
            </a:r>
            <a:r>
              <a:rPr lang="en-US" dirty="0" smtClean="0"/>
              <a:t>duplicates Delgado (Madrid) experiment- very low-level, very-low-frequency pulsed magnetic fields harm chick embryos.</a:t>
            </a:r>
          </a:p>
          <a:p>
            <a:r>
              <a:rPr lang="en-US" dirty="0" smtClean="0"/>
              <a:t>1980’s – US begins network of Ground Wave Emergency Network (GWEN) towers, each to generate Very Low Frequency (VLF) waves for defense purposes.</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Brief history of Tesla technology (cont.)</a:t>
            </a:r>
            <a:endParaRPr lang="en-US" dirty="0"/>
          </a:p>
        </p:txBody>
      </p:sp>
      <p:sp>
        <p:nvSpPr>
          <p:cNvPr id="3" name="Content Placeholder 2"/>
          <p:cNvSpPr>
            <a:spLocks noGrp="1"/>
          </p:cNvSpPr>
          <p:nvPr>
            <p:ph idx="1"/>
          </p:nvPr>
        </p:nvSpPr>
        <p:spPr>
          <a:xfrm>
            <a:off x="0" y="1752600"/>
            <a:ext cx="9144000" cy="5105399"/>
          </a:xfrm>
        </p:spPr>
        <p:txBody>
          <a:bodyPr>
            <a:normAutofit fontScale="70000" lnSpcReduction="20000"/>
          </a:bodyPr>
          <a:lstStyle/>
          <a:p>
            <a:r>
              <a:rPr lang="en-US" dirty="0" smtClean="0"/>
              <a:t>1987-1992- Other APTI scientists build on </a:t>
            </a:r>
            <a:r>
              <a:rPr lang="en-US" dirty="0" err="1" smtClean="0"/>
              <a:t>Eastlund</a:t>
            </a:r>
            <a:r>
              <a:rPr lang="en-US" dirty="0" smtClean="0"/>
              <a:t> patents for development of new weapons capabilities.</a:t>
            </a:r>
          </a:p>
          <a:p>
            <a:r>
              <a:rPr lang="en-US" dirty="0" smtClean="0"/>
              <a:t>1994- Military contractor E-Systems buys APTI, holder of </a:t>
            </a:r>
            <a:r>
              <a:rPr lang="en-US" dirty="0" err="1" smtClean="0"/>
              <a:t>Eastlund</a:t>
            </a:r>
            <a:r>
              <a:rPr lang="en-US" dirty="0" smtClean="0"/>
              <a:t> patents and contract to build biggest </a:t>
            </a:r>
            <a:r>
              <a:rPr lang="en-US" dirty="0" err="1" smtClean="0"/>
              <a:t>ionospheric</a:t>
            </a:r>
            <a:r>
              <a:rPr lang="en-US" dirty="0" smtClean="0"/>
              <a:t> heater in the world (HAARP).</a:t>
            </a:r>
          </a:p>
          <a:p>
            <a:r>
              <a:rPr lang="en-US" dirty="0" smtClean="0"/>
              <a:t>1994-Congress freezes funding on HAARP until planners increase emphasis on earth-penetrating tomography (EPT) uses, for nuclear counter-proliferation efforts.</a:t>
            </a:r>
          </a:p>
          <a:p>
            <a:r>
              <a:rPr lang="en-US" dirty="0" smtClean="0"/>
              <a:t>1995- Raytheon buys E-Systems and old APTI patents.  The technology is now hidden among thousands of patents within one of the largest defense contractor portfolios.</a:t>
            </a:r>
          </a:p>
          <a:p>
            <a:r>
              <a:rPr lang="en-US" dirty="0" smtClean="0"/>
              <a:t>1995- Congress budgets $10 million for 1996 under “nuclear counter-</a:t>
            </a:r>
            <a:r>
              <a:rPr lang="en-US" dirty="0" err="1" smtClean="0"/>
              <a:t>rproliferation</a:t>
            </a:r>
            <a:r>
              <a:rPr lang="en-US" dirty="0" smtClean="0"/>
              <a:t>” efforts for HAARP project.</a:t>
            </a:r>
          </a:p>
          <a:p>
            <a:r>
              <a:rPr lang="en-US" dirty="0" smtClean="0"/>
              <a:t>1994-96- Testing of first-stage HAARP (High Frequency Active Research Project). Equipment continues, although funding was frozen.</a:t>
            </a:r>
          </a:p>
          <a:p>
            <a:r>
              <a:rPr lang="en-US" dirty="0" smtClean="0"/>
              <a:t>1996- HAARP planners to test the earth-penetrating tomography applications by modulating the electro-jet at Extremely Low Frequencies.</a:t>
            </a:r>
          </a:p>
          <a:p>
            <a:r>
              <a:rPr lang="en-US" dirty="0" smtClean="0"/>
              <a:t>1998: Projected date for fully-operational HAARP system.</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sz="3556" dirty="0" smtClean="0"/>
              <a:t>A pertinent quote re: “the science is settled” mantra by</a:t>
            </a:r>
            <a:br>
              <a:rPr lang="en-US" sz="3556" dirty="0" smtClean="0"/>
            </a:br>
            <a:r>
              <a:rPr lang="en-US" sz="3556" dirty="0" smtClean="0"/>
              <a:t>Michael Crichton, 2003</a:t>
            </a:r>
            <a:r>
              <a:rPr lang="en-US" dirty="0" smtClean="0"/>
              <a:t/>
            </a:r>
            <a:br>
              <a:rPr lang="en-US" dirty="0" smtClean="0"/>
            </a:br>
            <a:endParaRPr lang="en-US" dirty="0"/>
          </a:p>
        </p:txBody>
      </p:sp>
      <p:sp>
        <p:nvSpPr>
          <p:cNvPr id="3" name="Content Placeholder 2"/>
          <p:cNvSpPr>
            <a:spLocks noGrp="1"/>
          </p:cNvSpPr>
          <p:nvPr>
            <p:ph idx="1"/>
          </p:nvPr>
        </p:nvSpPr>
        <p:spPr>
          <a:xfrm>
            <a:off x="0" y="2057400"/>
            <a:ext cx="9144000" cy="4800599"/>
          </a:xfrm>
        </p:spPr>
        <p:txBody>
          <a:bodyPr>
            <a:normAutofit fontScale="92500" lnSpcReduction="20000"/>
          </a:bodyPr>
          <a:lstStyle/>
          <a:p>
            <a:r>
              <a:rPr lang="en-US" dirty="0" smtClean="0"/>
              <a:t>“I regard consensus science as an extremely pernicious development that ought to be stopped cold in its tracks.  Historically, the claim of consensus has been the first refuge of scoundrels; it is a way to avoid debate by claiming the matter is already settled.  Whenever you hear the consensus of scientists agrees on something or other, reach for your wallet, because you are being had.</a:t>
            </a:r>
          </a:p>
          <a:p>
            <a:r>
              <a:rPr lang="en-US" dirty="0" smtClean="0"/>
              <a:t>Let’s be clear, the work of science has nothing whatever to do with consensus.  Consensus is the business of politics.  Science, on the contrary, requires only one investigator who happens to be right, which means that he or she has results that are verifiable by reference to the real world.  In science consensus is irrelevant.  What is relevant is reproducible results.  The greatest scientists in history are great precisely because they broke with consensus.</a:t>
            </a:r>
          </a:p>
          <a:p>
            <a:r>
              <a:rPr lang="en-US" dirty="0" smtClean="0"/>
              <a:t>There is no such thing as consensus science.  If it’s consensus, it isn’t science.  If it’s science, it isn’t consensus.  Period.”</a:t>
            </a:r>
          </a:p>
          <a:p>
            <a:endParaRPr 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 Ring on AGW, 2008:</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“What historians will definitely wonder about in future centuries is how deeply flawed logic, obscured by shrewd and unrelenting propaganda, actually enabled a coalition of powerful special interests to convince nearly everyone in the world that carbon dioxide from human industry was a dangerous, planet-destroying toxin.</a:t>
            </a:r>
          </a:p>
          <a:p>
            <a:r>
              <a:rPr lang="en-US" dirty="0" smtClean="0"/>
              <a:t>It will be remembered as the greatest mass delusion in the history of the world- that carbon dioxide, the life of plants, was considered for a time to be a deadly poison.”</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Vaclav Klaus, President, Czech Republic, on AGW:</a:t>
            </a:r>
            <a:endParaRPr lang="en-US" dirty="0"/>
          </a:p>
        </p:txBody>
      </p:sp>
      <p:sp>
        <p:nvSpPr>
          <p:cNvPr id="3" name="Content Placeholder 2"/>
          <p:cNvSpPr>
            <a:spLocks noGrp="1"/>
          </p:cNvSpPr>
          <p:nvPr>
            <p:ph idx="1"/>
          </p:nvPr>
        </p:nvSpPr>
        <p:spPr>
          <a:xfrm>
            <a:off x="0" y="1676400"/>
            <a:ext cx="9144000" cy="5181599"/>
          </a:xfrm>
        </p:spPr>
        <p:txBody>
          <a:bodyPr>
            <a:normAutofit fontScale="92500" lnSpcReduction="20000"/>
          </a:bodyPr>
          <a:lstStyle/>
          <a:p>
            <a:r>
              <a:rPr lang="en-US" dirty="0" smtClean="0"/>
              <a:t>“As someone who lived under communism for most of my life I feel obliged to say that the biggest threat to freedom, democracy, the market economy and prosperity at the beginning of the 21</a:t>
            </a:r>
            <a:r>
              <a:rPr lang="en-US" baseline="30000" dirty="0" smtClean="0"/>
              <a:t>st</a:t>
            </a:r>
            <a:r>
              <a:rPr lang="en-US" dirty="0" smtClean="0"/>
              <a:t> century is not communism or its various softer variants.  Communism (has been) replaced by the threat of ambitious environmentalism…</a:t>
            </a:r>
          </a:p>
          <a:p>
            <a:r>
              <a:rPr lang="en-US" dirty="0" smtClean="0"/>
              <a:t>The environmentalists consider their ideas and arguments to be an undisputable truth and use sophisticated methods of media manipulation and PR campaigns to exert pressure on policymakers to achieve their goals.  Their argumentation is based on the spreading of fear and panic by declaring the future of the world to be under serious threat.  In such an atmosphere they continue pushing policymakers to adopt illiberal measures, impose arbitrary limits, regulations, prohibitions, and restrictions on everyday human activities and make people subject to omnipotent bureaucratic decision-making….</a:t>
            </a:r>
          </a:p>
          <a:p>
            <a:r>
              <a:rPr lang="en-US" dirty="0" smtClean="0"/>
              <a:t>Manmade climate change has become one of the most dangerous arguments aimed at distorting human efforts and public policies in the world.”</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371600"/>
          </a:xfrm>
        </p:spPr>
        <p:txBody>
          <a:bodyPr>
            <a:noAutofit/>
          </a:bodyPr>
          <a:lstStyle/>
          <a:p>
            <a:r>
              <a:rPr lang="en-US" sz="3200" dirty="0" smtClean="0"/>
              <a:t>Professor Robert M. Carter (who also spoke at the Commonwealth Club) on the AGW fraud (</a:t>
            </a:r>
            <a:r>
              <a:rPr lang="en-US" sz="3200" u="sng" dirty="0" smtClean="0"/>
              <a:t>Climate: The Counter-Consensus</a:t>
            </a:r>
            <a:r>
              <a:rPr lang="en-US" sz="3200" dirty="0" smtClean="0"/>
              <a:t>):</a:t>
            </a:r>
            <a:endParaRPr lang="en-US" sz="3200" dirty="0"/>
          </a:p>
        </p:txBody>
      </p:sp>
      <p:sp>
        <p:nvSpPr>
          <p:cNvPr id="3" name="Content Placeholder 2"/>
          <p:cNvSpPr>
            <a:spLocks noGrp="1"/>
          </p:cNvSpPr>
          <p:nvPr>
            <p:ph idx="1"/>
          </p:nvPr>
        </p:nvSpPr>
        <p:spPr>
          <a:xfrm>
            <a:off x="457200" y="2971800"/>
            <a:ext cx="8229600" cy="3581400"/>
          </a:xfrm>
        </p:spPr>
        <p:txBody>
          <a:bodyPr>
            <a:normAutofit/>
          </a:bodyPr>
          <a:lstStyle/>
          <a:p>
            <a:r>
              <a:rPr lang="en-US" dirty="0" smtClean="0"/>
              <a:t>“The ABC, Australian Broadcast Company, provides a “greenhouse gas calculator” where, by answering questions about their lifestyle, a primary school child is encouraged to work out the amount of carbon dioxide that their activities produce, and thereby- and I’m not making this up- “to find out what age that you should die at so you don’t use more than your fair share of Earth’s resources.”  </a:t>
            </a:r>
          </a:p>
          <a:p>
            <a:endParaRPr lang="en-US"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7"/>
            <a:ext cx="9525000" cy="1782763"/>
          </a:xfrm>
        </p:spPr>
        <p:txBody>
          <a:bodyPr>
            <a:normAutofit fontScale="90000"/>
          </a:bodyPr>
          <a:lstStyle/>
          <a:p>
            <a:r>
              <a:rPr lang="en-US" sz="3111" dirty="0" smtClean="0"/>
              <a:t>The insertion of propaganda/P.R. firms into the global warming issue (from Carter’s </a:t>
            </a:r>
            <a:r>
              <a:rPr lang="en-US" sz="3111" u="sng" dirty="0" smtClean="0"/>
              <a:t>Climate: The Counter-Consensus</a:t>
            </a:r>
            <a:r>
              <a:rPr lang="en-US" sz="3111" dirty="0" smtClean="0"/>
              <a:t>):  </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task of climate change agencies is not to persuade by rational argument… Instead, we need to work in a more shrewd and contemporary way, using subtle techniques of engagement…. The “facts” need to be treated as being so taken-for-granted that they need not be spoken.</a:t>
            </a:r>
          </a:p>
          <a:p>
            <a:r>
              <a:rPr lang="en-US" dirty="0" smtClean="0"/>
              <a:t>Ultimately, positive climate behaviors need to be approached in the same way as </a:t>
            </a:r>
            <a:r>
              <a:rPr lang="en-US" dirty="0" err="1" smtClean="0"/>
              <a:t>marketeers</a:t>
            </a:r>
            <a:r>
              <a:rPr lang="en-US" dirty="0" smtClean="0"/>
              <a:t> approach acts of buying and consuming… It amounts to treating climate-friendly activity as a brand that can be sold.  This is, we believe, the route to mass </a:t>
            </a:r>
            <a:r>
              <a:rPr lang="en-US" dirty="0" err="1" smtClean="0"/>
              <a:t>behaviour</a:t>
            </a:r>
            <a:r>
              <a:rPr lang="en-US" dirty="0" smtClean="0"/>
              <a:t> change.” </a:t>
            </a:r>
          </a:p>
          <a:p>
            <a:r>
              <a:rPr lang="en-US" dirty="0" smtClean="0"/>
              <a:t>G. </a:t>
            </a:r>
            <a:r>
              <a:rPr lang="en-US" dirty="0" err="1" smtClean="0"/>
              <a:t>Ereaut</a:t>
            </a:r>
            <a:r>
              <a:rPr lang="en-US" dirty="0" smtClean="0"/>
              <a:t> and N. </a:t>
            </a:r>
            <a:r>
              <a:rPr lang="en-US" dirty="0" err="1" smtClean="0"/>
              <a:t>Segnit</a:t>
            </a:r>
            <a:r>
              <a:rPr lang="en-US" dirty="0" smtClean="0"/>
              <a:t>, 2006</a:t>
            </a:r>
            <a:r>
              <a:rPr lang="en-US" i="1" dirty="0" smtClean="0"/>
              <a:t>, Institute for Public Policy Research</a:t>
            </a:r>
            <a:r>
              <a:rPr lang="en-US" dirty="0" smtClean="0"/>
              <a:t>, London, England</a:t>
            </a:r>
          </a:p>
          <a:p>
            <a:endParaRPr lang="en-US" dirty="0" smtClean="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43000"/>
          </a:xfrm>
        </p:spPr>
        <p:txBody>
          <a:bodyPr/>
          <a:lstStyle/>
          <a:p>
            <a:r>
              <a:rPr lang="en-US" dirty="0" smtClean="0"/>
              <a:t>HAARP</a:t>
            </a:r>
            <a:endParaRPr lang="en-US" dirty="0"/>
          </a:p>
        </p:txBody>
      </p:sp>
      <p:sp>
        <p:nvSpPr>
          <p:cNvPr id="3" name="Content Placeholder 2"/>
          <p:cNvSpPr>
            <a:spLocks noGrp="1"/>
          </p:cNvSpPr>
          <p:nvPr>
            <p:ph idx="1"/>
          </p:nvPr>
        </p:nvSpPr>
        <p:spPr>
          <a:xfrm>
            <a:off x="0" y="2971800"/>
            <a:ext cx="9144000" cy="3886200"/>
          </a:xfrm>
        </p:spPr>
        <p:txBody>
          <a:bodyPr>
            <a:normAutofit fontScale="70000" lnSpcReduction="20000"/>
          </a:bodyPr>
          <a:lstStyle/>
          <a:p>
            <a:r>
              <a:rPr lang="en-US" dirty="0" smtClean="0"/>
              <a:t>HAARP is part of the US military’s non-conventional war program that began in the 1990’s after the collapse of the Soviet Union.   Electromagnetic warfare weapons also include scalar weapons, radio frequencies, and micro-wave weapons.</a:t>
            </a:r>
          </a:p>
          <a:p>
            <a:r>
              <a:rPr lang="en-US" dirty="0" smtClean="0"/>
              <a:t>HAARP uses Tesla technology and is part of the RMA (</a:t>
            </a:r>
            <a:r>
              <a:rPr lang="en-US" i="1" dirty="0" smtClean="0"/>
              <a:t>Revolution in Military Affairs</a:t>
            </a:r>
            <a:r>
              <a:rPr lang="en-US" dirty="0" smtClean="0"/>
              <a:t>).</a:t>
            </a:r>
          </a:p>
          <a:p>
            <a:r>
              <a:rPr lang="en-US" dirty="0" smtClean="0"/>
              <a:t>HAARP is also capable of generating electromagnetic pulses (EMP).  It can create a plume of electrically-charged particles that can be exploded when ignited by an electric pulse (EMP).  (This technology may be similar or identical to Nicola Tesla’s infamous “death ray.”).</a:t>
            </a:r>
          </a:p>
          <a:p>
            <a:r>
              <a:rPr lang="en-US" dirty="0" smtClean="0"/>
              <a:t>Another possible use of HAARP is to direct </a:t>
            </a:r>
            <a:r>
              <a:rPr lang="en-US" dirty="0" err="1" smtClean="0"/>
              <a:t>ELFs</a:t>
            </a:r>
            <a:r>
              <a:rPr lang="en-US" dirty="0" smtClean="0"/>
              <a:t> to a fault zone and thereby trigger earthquakes.  (See the History Channel’s program “Weather Warfare”.)</a:t>
            </a:r>
          </a:p>
          <a:p>
            <a:r>
              <a:rPr lang="en-US" dirty="0" smtClean="0"/>
              <a:t>Another potential use is “mind control.”   HAARP can broadcast electromagnetic energy in the range of human brain waves (0 to 10 hertz).  (Author Jerry Smith believes the primary function of HAARP is to bathe the atmosphere in </a:t>
            </a:r>
            <a:r>
              <a:rPr lang="en-US" dirty="0" err="1" smtClean="0"/>
              <a:t>ELFs</a:t>
            </a:r>
            <a:r>
              <a:rPr lang="en-US" dirty="0" smtClean="0"/>
              <a:t> that are the same frequency as that of the human mind). </a:t>
            </a:r>
          </a:p>
          <a:p>
            <a:endParaRPr lang="en-US" dirty="0"/>
          </a:p>
        </p:txBody>
      </p:sp>
      <p:pic>
        <p:nvPicPr>
          <p:cNvPr id="4" name="Picture 3" descr="HAARP_site.jpg"/>
          <p:cNvPicPr>
            <a:picLocks noChangeAspect="1"/>
          </p:cNvPicPr>
          <p:nvPr/>
        </p:nvPicPr>
        <p:blipFill>
          <a:blip r:embed="rId2"/>
          <a:stretch>
            <a:fillRect/>
          </a:stretch>
        </p:blipFill>
        <p:spPr>
          <a:xfrm>
            <a:off x="0" y="0"/>
            <a:ext cx="3352800" cy="28194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H.L. Mencken:</a:t>
            </a:r>
            <a:br>
              <a:rPr lang="en-US" dirty="0" smtClean="0"/>
            </a:br>
            <a:endParaRPr lang="en-US" dirty="0"/>
          </a:p>
        </p:txBody>
      </p:sp>
      <p:sp>
        <p:nvSpPr>
          <p:cNvPr id="3" name="Content Placeholder 2"/>
          <p:cNvSpPr>
            <a:spLocks noGrp="1"/>
          </p:cNvSpPr>
          <p:nvPr>
            <p:ph idx="1"/>
          </p:nvPr>
        </p:nvSpPr>
        <p:spPr/>
        <p:txBody>
          <a:bodyPr/>
          <a:lstStyle/>
          <a:p>
            <a:r>
              <a:rPr lang="en-US" dirty="0" smtClean="0"/>
              <a:t>“The whole aim of practical politics is to keep the populace alarmed (and hence clamorous to be led to safety) by menacing it with an endless series of hobgoblins, all of them imaginary.”  </a:t>
            </a:r>
          </a:p>
          <a:p>
            <a:endParaRPr lang="en-US" dirty="0" smtClean="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Conclusions:</a:t>
            </a:r>
            <a:endParaRPr lang="en-US" dirty="0"/>
          </a:p>
        </p:txBody>
      </p:sp>
      <p:sp>
        <p:nvSpPr>
          <p:cNvPr id="3" name="Content Placeholder 2"/>
          <p:cNvSpPr>
            <a:spLocks noGrp="1"/>
          </p:cNvSpPr>
          <p:nvPr>
            <p:ph idx="1"/>
          </p:nvPr>
        </p:nvSpPr>
        <p:spPr>
          <a:xfrm>
            <a:off x="0" y="2057400"/>
            <a:ext cx="9144000" cy="4800599"/>
          </a:xfrm>
        </p:spPr>
        <p:txBody>
          <a:bodyPr>
            <a:normAutofit fontScale="85000" lnSpcReduction="20000"/>
          </a:bodyPr>
          <a:lstStyle/>
          <a:p>
            <a:r>
              <a:rPr lang="en-US" dirty="0" smtClean="0"/>
              <a:t>1) </a:t>
            </a:r>
            <a:r>
              <a:rPr lang="en-US" sz="3027" u="sng" dirty="0" smtClean="0"/>
              <a:t>Man-caused global warming </a:t>
            </a:r>
            <a:r>
              <a:rPr lang="en-US" sz="3027" dirty="0" smtClean="0"/>
              <a:t>is a propaganda fraud</a:t>
            </a:r>
            <a:r>
              <a:rPr lang="en-US" dirty="0" smtClean="0"/>
              <a:t> disproven by reality and the evidence.  It serves several purposes, among them, the rational for implementing Plan A-type “remedies” (cutback “carbon emissions”) and Plan B-type “remedies” (</a:t>
            </a:r>
            <a:r>
              <a:rPr lang="en-US" dirty="0" err="1" smtClean="0"/>
              <a:t>geoengineering</a:t>
            </a:r>
            <a:r>
              <a:rPr lang="en-US" dirty="0" smtClean="0"/>
              <a:t>).</a:t>
            </a:r>
          </a:p>
          <a:p>
            <a:r>
              <a:rPr lang="en-US" dirty="0" smtClean="0"/>
              <a:t>2) Though officially denied, </a:t>
            </a:r>
            <a:r>
              <a:rPr lang="en-US" sz="3294" u="sng" dirty="0" err="1" smtClean="0"/>
              <a:t>geoengineering</a:t>
            </a:r>
            <a:r>
              <a:rPr lang="en-US" sz="3294" dirty="0" smtClean="0"/>
              <a:t> is our current reality.  </a:t>
            </a:r>
            <a:r>
              <a:rPr lang="en-US" dirty="0" smtClean="0"/>
              <a:t>It  is being implemented by governments, militaries, private corporations, and wealthy individuals.  It has a long (&gt;60 yr) history.   It includes many local and large-scale weather modification projects as well as weather and environmental warfare.  These projects are currently unregulated and potentially threaten all life on earth.  We citizens have not been informed or  given our informed consent. </a:t>
            </a:r>
          </a:p>
          <a:p>
            <a:r>
              <a:rPr lang="en-US" dirty="0" smtClean="0"/>
              <a:t>3)  There needs to be full disclosure of </a:t>
            </a:r>
            <a:r>
              <a:rPr lang="en-US" dirty="0" err="1" smtClean="0"/>
              <a:t>geoengineering</a:t>
            </a:r>
            <a:r>
              <a:rPr lang="en-US" dirty="0" smtClean="0"/>
              <a:t> operations to the citizens of the United States and other countries.   </a:t>
            </a:r>
          </a:p>
          <a:p>
            <a:r>
              <a:rPr lang="en-US" dirty="0" smtClean="0"/>
              <a:t>4) National sovereignties should not be surrendered to the United Nations or some other international body with totalitarian aims.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Nothing is more terrible than ignorance in action.”</a:t>
            </a:r>
            <a:br>
              <a:rPr lang="en-US" sz="3200" dirty="0" smtClean="0"/>
            </a:br>
            <a:r>
              <a:rPr lang="en-US" sz="3200" dirty="0" smtClean="0"/>
              <a:t/>
            </a:r>
            <a:br>
              <a:rPr lang="en-US" sz="3200" dirty="0" smtClean="0"/>
            </a:br>
            <a:r>
              <a:rPr lang="en-US" sz="3200" dirty="0" smtClean="0"/>
              <a:t>			Johann Wolfgang von Goethe</a:t>
            </a:r>
            <a:endParaRPr lang="en-US" sz="3200" dirty="0"/>
          </a:p>
        </p:txBody>
      </p:sp>
      <p:sp>
        <p:nvSpPr>
          <p:cNvPr id="3" name="Content Placeholder 2"/>
          <p:cNvSpPr>
            <a:spLocks noGrp="1"/>
          </p:cNvSpPr>
          <p:nvPr>
            <p:ph idx="1"/>
          </p:nvPr>
        </p:nvSpPr>
        <p:spPr>
          <a:xfrm>
            <a:off x="0" y="2057400"/>
            <a:ext cx="9144000" cy="4419599"/>
          </a:xfrm>
        </p:spPr>
        <p:txBody>
          <a:bodyPr>
            <a:normAutofit lnSpcReduction="10000"/>
          </a:bodyPr>
          <a:lstStyle/>
          <a:p>
            <a:r>
              <a:rPr lang="en-US" dirty="0" smtClean="0"/>
              <a:t>Although there is extensive documentation for all of these activities, most citizens are unaware of them. </a:t>
            </a:r>
          </a:p>
          <a:p>
            <a:r>
              <a:rPr lang="en-US" dirty="0" smtClean="0"/>
              <a:t>All of these projects are currently unregulated.  </a:t>
            </a:r>
          </a:p>
          <a:p>
            <a:r>
              <a:rPr lang="en-US" dirty="0" smtClean="0"/>
              <a:t>Most citizens have never been given the opportunity to grant or deny their informed consent.  </a:t>
            </a:r>
          </a:p>
          <a:p>
            <a:r>
              <a:rPr lang="en-US" dirty="0" smtClean="0"/>
              <a:t> As of 2010, the U.S. Congress and the U.K. House of Commons are proposing to collaborate and coordinate </a:t>
            </a:r>
            <a:r>
              <a:rPr lang="en-US" dirty="0" err="1" smtClean="0"/>
              <a:t>geoengineering</a:t>
            </a:r>
            <a:r>
              <a:rPr lang="en-US" dirty="0" smtClean="0"/>
              <a:t> activities.*</a:t>
            </a:r>
          </a:p>
          <a:p>
            <a:r>
              <a:rPr lang="en-US" sz="1600" dirty="0" smtClean="0"/>
              <a:t>*2010, </a:t>
            </a:r>
            <a:r>
              <a:rPr lang="en-US" sz="1600" i="1" dirty="0" smtClean="0"/>
              <a:t>Collaboration and Coordination on </a:t>
            </a:r>
            <a:r>
              <a:rPr lang="en-US" sz="1600" i="1" dirty="0" err="1" smtClean="0"/>
              <a:t>Geoengineering</a:t>
            </a:r>
            <a:r>
              <a:rPr lang="en-US" sz="1600" i="1" dirty="0" smtClean="0"/>
              <a:t>,</a:t>
            </a:r>
            <a:r>
              <a:rPr lang="en-US" sz="1600" dirty="0" smtClean="0"/>
              <a:t> U.S. House of Representatives, Committee on Science and  Technology and United Kingdom House of Commons Select Committee on Science and Technology. </a:t>
            </a:r>
          </a:p>
          <a:p>
            <a:endParaRPr lang="en-US" sz="1600"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400" dirty="0" smtClean="0"/>
              <a:t>Documentary Evidence:  </a:t>
            </a:r>
            <a:r>
              <a:rPr lang="en-US" sz="2400" i="1" dirty="0" smtClean="0"/>
              <a:t>Policy Implications of Greenhouse Warming: Mitigation, Adaptation, and the Science-Bases </a:t>
            </a:r>
            <a:r>
              <a:rPr lang="en-US" sz="2400" dirty="0" smtClean="0"/>
              <a:t>(1992, National Academy of Sciences, authorized by Congress, published 2000, 918 pages)</a:t>
            </a:r>
            <a:endParaRPr lang="en-US" sz="2400" dirty="0"/>
          </a:p>
        </p:txBody>
      </p:sp>
      <p:sp>
        <p:nvSpPr>
          <p:cNvPr id="3" name="Content Placeholder 2"/>
          <p:cNvSpPr>
            <a:spLocks noGrp="1"/>
          </p:cNvSpPr>
          <p:nvPr>
            <p:ph idx="1"/>
          </p:nvPr>
        </p:nvSpPr>
        <p:spPr>
          <a:xfrm>
            <a:off x="0" y="2057400"/>
            <a:ext cx="6477000" cy="4495799"/>
          </a:xfrm>
        </p:spPr>
        <p:txBody>
          <a:bodyPr>
            <a:normAutofit fontScale="92500" lnSpcReduction="10000"/>
          </a:bodyPr>
          <a:lstStyle/>
          <a:p>
            <a:r>
              <a:rPr lang="en-US" dirty="0" smtClean="0"/>
              <a:t>Recommendation: “The most effective global warming mitigation would be a </a:t>
            </a:r>
            <a:r>
              <a:rPr lang="en-US" sz="3027" u="sng" dirty="0" err="1" smtClean="0"/>
              <a:t>nonregulatory</a:t>
            </a:r>
            <a:r>
              <a:rPr lang="en-US" dirty="0" smtClean="0"/>
              <a:t> </a:t>
            </a:r>
            <a:r>
              <a:rPr lang="en-US" sz="3027" u="sng" dirty="0" smtClean="0"/>
              <a:t>“Manhattan Project” </a:t>
            </a:r>
            <a:r>
              <a:rPr lang="en-US" dirty="0" smtClean="0"/>
              <a:t>involving the spraying of reflective aerosol compounds into the atmosphere using commercial, military, and private aircraft.   This would create a global atmospheric shield which would increase the planet’s </a:t>
            </a:r>
            <a:r>
              <a:rPr lang="en-US" dirty="0" err="1" smtClean="0"/>
              <a:t>albedo</a:t>
            </a:r>
            <a:r>
              <a:rPr lang="en-US" dirty="0" smtClean="0"/>
              <a:t> (reflectivity) using oxides of aluminum and barium and would introduce ozone-generating chemicals into the atmosphere.  Perhaps one of the surprises of this analysis is the relatively low costs at which some of the </a:t>
            </a:r>
            <a:r>
              <a:rPr lang="en-US" dirty="0" err="1" smtClean="0"/>
              <a:t>geoengineering</a:t>
            </a:r>
            <a:r>
              <a:rPr lang="en-US" dirty="0" smtClean="0"/>
              <a:t> options might be implemented.”  </a:t>
            </a:r>
            <a:endParaRPr lang="en-US" dirty="0"/>
          </a:p>
        </p:txBody>
      </p:sp>
      <p:pic>
        <p:nvPicPr>
          <p:cNvPr id="4" name="Picture 3" descr="IMG_0005.tif"/>
          <p:cNvPicPr>
            <a:picLocks noChangeAspect="1"/>
          </p:cNvPicPr>
          <p:nvPr/>
        </p:nvPicPr>
        <p:blipFill>
          <a:blip r:embed="rId2"/>
          <a:stretch>
            <a:fillRect/>
          </a:stretch>
        </p:blipFill>
        <p:spPr>
          <a:xfrm>
            <a:off x="6477000" y="1600200"/>
            <a:ext cx="2667000" cy="38099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158"/>
            <a:ext cx="8915401" cy="746442"/>
          </a:xfrm>
        </p:spPr>
        <p:txBody>
          <a:bodyPr>
            <a:noAutofit/>
          </a:bodyPr>
          <a:lstStyle/>
          <a:p>
            <a:r>
              <a:rPr lang="en-US" sz="3200" dirty="0" smtClean="0"/>
              <a:t>Compare natural clouds </a:t>
            </a:r>
            <a:br>
              <a:rPr lang="en-US" sz="3200" dirty="0" smtClean="0"/>
            </a:br>
            <a:r>
              <a:rPr lang="en-US" sz="3200" dirty="0" smtClean="0"/>
              <a:t>(left to right; cirrus, </a:t>
            </a:r>
            <a:r>
              <a:rPr lang="en-US" sz="3200" dirty="0" err="1" smtClean="0"/>
              <a:t>altocumulous</a:t>
            </a:r>
            <a:r>
              <a:rPr lang="en-US" sz="3200" dirty="0" smtClean="0"/>
              <a:t>, cumulus) </a:t>
            </a:r>
            <a:endParaRPr lang="en-US" sz="3200" dirty="0"/>
          </a:p>
        </p:txBody>
      </p:sp>
      <p:pic>
        <p:nvPicPr>
          <p:cNvPr id="4" name="Content Placeholder 3" descr="IMG_0099.tif"/>
          <p:cNvPicPr>
            <a:picLocks noGrp="1" noChangeAspect="1"/>
          </p:cNvPicPr>
          <p:nvPr>
            <p:ph idx="1"/>
          </p:nvPr>
        </p:nvPicPr>
        <p:blipFill>
          <a:blip r:embed="rId2"/>
          <a:srcRect l="-89663" r="-89663"/>
          <a:stretch>
            <a:fillRect/>
          </a:stretch>
        </p:blipFill>
        <p:spPr>
          <a:xfrm>
            <a:off x="-2362200" y="1295400"/>
            <a:ext cx="7345363" cy="2819400"/>
          </a:xfrm>
        </p:spPr>
      </p:pic>
      <p:pic>
        <p:nvPicPr>
          <p:cNvPr id="5" name="Picture 4" descr="IMG_0100.tif"/>
          <p:cNvPicPr>
            <a:picLocks noChangeAspect="1"/>
          </p:cNvPicPr>
          <p:nvPr/>
        </p:nvPicPr>
        <p:blipFill>
          <a:blip r:embed="rId3"/>
          <a:stretch>
            <a:fillRect/>
          </a:stretch>
        </p:blipFill>
        <p:spPr>
          <a:xfrm>
            <a:off x="2590800" y="1295400"/>
            <a:ext cx="3200401" cy="2819400"/>
          </a:xfrm>
          <a:prstGeom prst="rect">
            <a:avLst/>
          </a:prstGeom>
        </p:spPr>
      </p:pic>
      <p:pic>
        <p:nvPicPr>
          <p:cNvPr id="6" name="Picture 5" descr="IMG_0111.tif"/>
          <p:cNvPicPr>
            <a:picLocks noChangeAspect="1"/>
          </p:cNvPicPr>
          <p:nvPr/>
        </p:nvPicPr>
        <p:blipFill>
          <a:blip r:embed="rId4"/>
          <a:stretch>
            <a:fillRect/>
          </a:stretch>
        </p:blipFill>
        <p:spPr>
          <a:xfrm>
            <a:off x="5791200" y="1295400"/>
            <a:ext cx="3352799" cy="2819400"/>
          </a:xfrm>
          <a:prstGeom prst="rect">
            <a:avLst/>
          </a:prstGeom>
        </p:spPr>
      </p:pic>
      <p:pic>
        <p:nvPicPr>
          <p:cNvPr id="7" name="Content Placeholder 5" descr="IMG_0098.tif"/>
          <p:cNvPicPr>
            <a:picLocks noChangeAspect="1"/>
          </p:cNvPicPr>
          <p:nvPr/>
        </p:nvPicPr>
        <p:blipFill>
          <a:blip r:embed="rId5"/>
          <a:srcRect l="-640" r="-640"/>
          <a:stretch>
            <a:fillRect/>
          </a:stretch>
        </p:blipFill>
        <p:spPr>
          <a:xfrm>
            <a:off x="457200" y="4114800"/>
            <a:ext cx="8229600" cy="274320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16059</TotalTime>
  <Words>7186</Words>
  <Application>Microsoft Macintosh PowerPoint</Application>
  <PresentationFormat>On-screen Show (4:3)</PresentationFormat>
  <Paragraphs>278</Paragraphs>
  <Slides>61</Slides>
  <Notes>0</Notes>
  <HiddenSlides>0</HiddenSlides>
  <MMClips>0</MMClips>
  <ScaleCrop>false</ScaleCrop>
  <HeadingPairs>
    <vt:vector size="4" baseType="variant">
      <vt:variant>
        <vt:lpstr>Design Template</vt:lpstr>
      </vt:variant>
      <vt:variant>
        <vt:i4>1</vt:i4>
      </vt:variant>
      <vt:variant>
        <vt:lpstr>Slide Titles</vt:lpstr>
      </vt:variant>
      <vt:variant>
        <vt:i4>61</vt:i4>
      </vt:variant>
    </vt:vector>
  </HeadingPairs>
  <TitlesOfParts>
    <vt:vector size="62" baseType="lpstr">
      <vt:lpstr>Focus</vt:lpstr>
      <vt:lpstr>“Man-Made Climate Change in the Skies”  Or  Playing God with the Atmosphere and Earth   Commonwealth Club Panel Discussion, 3/28/11</vt:lpstr>
      <vt:lpstr>Michael Crichton, 2003, “Environmentalism as Religion,” speech at Commonwealth Club </vt:lpstr>
      <vt:lpstr>What’s Happening in the Sky?</vt:lpstr>
      <vt:lpstr>Project Cloverleaf</vt:lpstr>
      <vt:lpstr>Directed energy:  HAARP (High-Frequency Active Auroral Research Project)</vt:lpstr>
      <vt:lpstr>HAARP</vt:lpstr>
      <vt:lpstr>Nothing is more terrible than ignorance in action.”     Johann Wolfgang von Goethe</vt:lpstr>
      <vt:lpstr>Documentary Evidence:  Policy Implications of Greenhouse Warming: Mitigation, Adaptation, and the Science-Bases (1992, National Academy of Sciences, authorized by Congress, published 2000, 918 pages)</vt:lpstr>
      <vt:lpstr>Compare natural clouds  (left to right; cirrus, altocumulous, cumulus) </vt:lpstr>
      <vt:lpstr>With artificial clouds.  These persisting contrails are not natural.  The U.S. Air Force admits that “persisting contrails” can last up to 23 hours, cover 4000 km2 and change the climate. </vt:lpstr>
      <vt:lpstr>Slide 11</vt:lpstr>
      <vt:lpstr>Documentary Evidence:  Weather as a Force Multiplier: Owning the Weather in 2025  :</vt:lpstr>
      <vt:lpstr>Documentary Evidence: 1997, Global Warming and Ice Ages: Prospects for Physics-Based Modulation of Global Climate, by Edward Teller (Stanford, aka Dr. Strangelove”) and Lowell Wood (Lawrence Livermore National Laboratory, aka “Dr. Evil”),  : “</vt:lpstr>
      <vt:lpstr>On geoengineering:  Dr. Lowell Wood (aka “Dr. Evil”), Lawrence Livermore National Laboratory:</vt:lpstr>
      <vt:lpstr>1998, Stanford Environmental Law Journal publishes: “Geoengineering: A Climate Manhattan Project” by Jay Michaelson</vt:lpstr>
      <vt:lpstr>Recent geoengineering documents: </vt:lpstr>
      <vt:lpstr>Bruce Conway (2003): “Playing God with the atmosphere- the ‘Shield Project’ or ‘Operation Cloverleaf’”</vt:lpstr>
      <vt:lpstr>Two basic  geoengineering approaches:  1)  Remove carbon dioxide from atmosphere (a total waste of money) since carbon dioxide stimulates life and does not drive temperature) 2) Reduce incoming solar radiation (solar radiation management) via scattering or blocking sunlight  </vt:lpstr>
      <vt:lpstr>Geoengineering projects and proposals</vt:lpstr>
      <vt:lpstr>Two basic  geoengineering methods: 1)  Remove carbon dioxide from atmosphere-  </vt:lpstr>
      <vt:lpstr>2) Proposed Sun-blocking Methods (mimicking effects of volcanic eruptions)</vt:lpstr>
      <vt:lpstr>Slide 22</vt:lpstr>
      <vt:lpstr>Environmental Warfare:  The ultimate weapon of mass destruction: </vt:lpstr>
      <vt:lpstr>Climate engineer Dr. David Keith (University of Calgary):</vt:lpstr>
      <vt:lpstr>Recent headlines</vt:lpstr>
      <vt:lpstr>Official definition of “Geoengineering:”</vt:lpstr>
      <vt:lpstr>“Global Warming, now “Climate Change” or “Climate Disruption” is the official cover story for geoengineering.  </vt:lpstr>
      <vt:lpstr>My own work:</vt:lpstr>
      <vt:lpstr>On Man-Caused Global Warming: Paul Johnson:</vt:lpstr>
      <vt:lpstr>Proposed political solutions to the non-problem of AGW:</vt:lpstr>
      <vt:lpstr>A Better Idea: A useful “Plan B” proposed by Professor Carter (Climate: The Counter-Consensus):</vt:lpstr>
      <vt:lpstr>Former Secretary of Defense William Cohen (1997), at counterterrorism conference sponsored by former Senator Sam Nunn. </vt:lpstr>
      <vt:lpstr>   </vt:lpstr>
      <vt:lpstr>Slide 34</vt:lpstr>
      <vt:lpstr>Brief history of geoengineering/weather modification/weather warfare:</vt:lpstr>
      <vt:lpstr>History (continued) </vt:lpstr>
      <vt:lpstr>Geoengineering (aka weather/environmental warfare): policy paper trail:</vt:lpstr>
      <vt:lpstr>Geoengineering paper trail (cont.)</vt:lpstr>
      <vt:lpstr>Pertinent Patents</vt:lpstr>
      <vt:lpstr>Pertinent Laws:  HR 2977- “Space Preservation Act” of 2001 (107th Congress):  Not passed.</vt:lpstr>
      <vt:lpstr>Other pertinent bills not passed.</vt:lpstr>
      <vt:lpstr>Pertinent Treaties:   </vt:lpstr>
      <vt:lpstr>Weather as a Force Multiplier: Owning the Weather in 2025</vt:lpstr>
      <vt:lpstr>“2025” provides timeline for use of Enmod technologies in cooperation with the Weather Modification Association:</vt:lpstr>
      <vt:lpstr>2025: Technology advancements in five major areas are necessary for an integrated weather-modification capability: </vt:lpstr>
      <vt:lpstr>Operational Capabilities Matrix of “2025”</vt:lpstr>
      <vt:lpstr>Some pertinent quotes: Zbigniew Brzenzinski in Between Two Ages: America’s Role in the Technetronic Age, 1970:</vt:lpstr>
      <vt:lpstr>A Smoke Angel from Airplane Flares  Credit: Russell E. Cooley IV, USAF Looking perhaps a bit like a gigantic owl monster, the cloud pictured above resulted from a series of flares released by an air force jet over the Atlantic Ocean in May. The jet that released the flares, a C-17 Globemaster III, is seen on the right. The flares release smoke and the resulting pattern is sometimes known as a smoke angel. The circular eyes of the above smoke angel are caused by air spiraling off the plane's wings and are known as wingtip vortices. </vt:lpstr>
      <vt:lpstr>Geoengineering research papers and proposed methods</vt:lpstr>
      <vt:lpstr>Brief history of Tesla technology</vt:lpstr>
      <vt:lpstr>Brief history of Tesla technology (cont.)</vt:lpstr>
      <vt:lpstr>Brief history of Tesla technology (cont.)</vt:lpstr>
      <vt:lpstr>Brief history of Tesla technology (cont.)</vt:lpstr>
      <vt:lpstr>Brief history of Tesla technology (cont.)</vt:lpstr>
      <vt:lpstr>A pertinent quote re: “the science is settled” mantra by Michael Crichton, 2003 </vt:lpstr>
      <vt:lpstr>Ed Ring on AGW, 2008: </vt:lpstr>
      <vt:lpstr>Vaclav Klaus, President, Czech Republic, on AGW:</vt:lpstr>
      <vt:lpstr>Professor Robert M. Carter (who also spoke at the Commonwealth Club) on the AGW fraud (Climate: The Counter-Consensus):</vt:lpstr>
      <vt:lpstr>The insertion of propaganda/P.R. firms into the global warming issue (from Carter’s Climate: The Counter-Consensus):   </vt:lpstr>
      <vt:lpstr>H.L. Mencken: </vt:lpstr>
      <vt:lpstr>My Conclusions:</vt:lpstr>
    </vt:vector>
  </TitlesOfParts>
  <Company>CSU Stanislaus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Geoengineering</dc:title>
  <dc:creator>Eric Karlstrom</dc:creator>
  <cp:lastModifiedBy>Eric Karlstrom</cp:lastModifiedBy>
  <cp:revision>57</cp:revision>
  <cp:lastPrinted>2011-03-28T18:47:09Z</cp:lastPrinted>
  <dcterms:created xsi:type="dcterms:W3CDTF">2016-08-06T17:33:57Z</dcterms:created>
  <dcterms:modified xsi:type="dcterms:W3CDTF">2016-08-06T17:36:00Z</dcterms:modified>
</cp:coreProperties>
</file>